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4.xml" ContentType="application/vnd.openxmlformats-officedocument.presentationml.slide+xml"/>
  <Override PartName="/ppt/slideLayouts/slideLayout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notesSlides/notesSlide13.xml" ContentType="application/vnd.openxmlformats-officedocument.presentationml.notesSlide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3.xml" ContentType="application/vnd.openxmlformats-officedocument.presentationml.notesSlide+xml"/>
  <Default Extension="png" ContentType="image/png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55" r:id="rId1"/>
  </p:sldMasterIdLst>
  <p:notesMasterIdLst>
    <p:notesMasterId r:id="rId15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84" autoAdjust="0"/>
    <p:restoredTop sz="87226" autoAdjust="0"/>
  </p:normalViewPr>
  <p:slideViewPr>
    <p:cSldViewPr snapToGrid="0">
      <p:cViewPr varScale="1">
        <p:scale>
          <a:sx n="76" d="100"/>
          <a:sy n="76" d="100"/>
        </p:scale>
        <p:origin x="-706" y="-91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jpeg>
</file>

<file path=ppt/media/image11.jpeg>
</file>

<file path=ppt/media/image12.png>
</file>

<file path=ppt/media/image13.jpeg>
</file>

<file path=ppt/media/image14.png>
</file>

<file path=ppt/media/image15.pn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23.png>
</file>

<file path=ppt/media/image24.png>
</file>

<file path=ppt/media/image25.jpeg>
</file>

<file path=ppt/media/image26.jpeg>
</file>

<file path=ppt/media/image27.jpeg>
</file>

<file path=ppt/media/image28.jpeg>
</file>

<file path=ppt/media/image29.png>
</file>

<file path=ppt/media/image3.png>
</file>

<file path=ppt/media/image30.jpeg>
</file>

<file path=ppt/media/image4.png>
</file>

<file path=ppt/media/image5.jpe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640DFC-A297-436E-BCE1-5A90F825480E}" type="datetimeFigureOut">
              <a:rPr lang="pt-BR"/>
              <a:pPr/>
              <a:t>13/12/2016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02D366-CBE7-4C3B-A022-649F6C9C0320}" type="slidenum">
              <a:rPr lang="pt-BR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4474305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2D366-CBE7-4C3B-A022-649F6C9C0320}" type="slidenum">
              <a:rPr lang="pt-BR"/>
              <a:pPr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15559002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2D366-CBE7-4C3B-A022-649F6C9C0320}" type="slidenum">
              <a:rPr lang="pt-BR"/>
              <a:pPr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10281173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2D366-CBE7-4C3B-A022-649F6C9C0320}" type="slidenum">
              <a:rPr lang="pt-BR"/>
              <a:pPr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4326000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2D366-CBE7-4C3B-A022-649F6C9C0320}" type="slidenum">
              <a:rPr lang="pt-BR"/>
              <a:pPr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413948162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2D366-CBE7-4C3B-A022-649F6C9C0320}" type="slidenum">
              <a:rPr lang="pt-BR"/>
              <a:pPr/>
              <a:t>13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84979682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2D366-CBE7-4C3B-A022-649F6C9C0320}" type="slidenum">
              <a:rPr lang="pt-BR"/>
              <a:pPr/>
              <a:t>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101252598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2D366-CBE7-4C3B-A022-649F6C9C0320}" type="slidenum">
              <a:rPr lang="pt-BR"/>
              <a:pPr/>
              <a:t>3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30632536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2D366-CBE7-4C3B-A022-649F6C9C0320}" type="slidenum">
              <a:rPr lang="pt-BR"/>
              <a:pPr/>
              <a:t>4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2562822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2D366-CBE7-4C3B-A022-649F6C9C0320}" type="slidenum">
              <a:rPr lang="pt-BR"/>
              <a:pPr/>
              <a:t>5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291874392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2D366-CBE7-4C3B-A022-649F6C9C0320}" type="slidenum">
              <a:rPr lang="pt-BR"/>
              <a:pPr/>
              <a:t>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13731216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2D366-CBE7-4C3B-A022-649F6C9C0320}" type="slidenum">
              <a:rPr lang="pt-BR"/>
              <a:pPr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19315052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2D366-CBE7-4C3B-A022-649F6C9C0320}" type="slidenum">
              <a:rPr lang="pt-BR"/>
              <a:pPr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397448773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602D366-CBE7-4C3B-A022-649F6C9C0320}" type="slidenum">
              <a:rPr lang="pt-BR"/>
              <a:pPr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9692651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 dirty="0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9036227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ítulo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021613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4105339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99557474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r o 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xmlns="" val="93494271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Verdadeiro ou Fals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96495293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5623783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5163909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5347863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6847792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5955457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790765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13423075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64379303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590864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pt-BR" dirty="0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 dirty="0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12/13/2016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6367392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  <a:lumOff val="1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pt-BR" dirty="0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 dirty="0"/>
              <a:t>Editar estilos de texto Mestre</a:t>
            </a:r>
          </a:p>
          <a:p>
            <a:pPr lvl="1"/>
            <a:r>
              <a:rPr lang="pt-BR" dirty="0"/>
              <a:t>Segundo nível</a:t>
            </a:r>
          </a:p>
          <a:p>
            <a:pPr lvl="2"/>
            <a:r>
              <a:rPr lang="pt-BR" dirty="0"/>
              <a:t>Terceiro nível</a:t>
            </a:r>
          </a:p>
          <a:p>
            <a:pPr lvl="3"/>
            <a:r>
              <a:rPr lang="pt-BR" dirty="0"/>
              <a:t>Quarto nível</a:t>
            </a:r>
          </a:p>
          <a:p>
            <a:pPr lvl="4"/>
            <a:r>
              <a:rPr lang="pt-BR" dirty="0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12/13/2016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883556145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56" r:id="rId1"/>
    <p:sldLayoutId id="2147483857" r:id="rId2"/>
    <p:sldLayoutId id="2147483858" r:id="rId3"/>
    <p:sldLayoutId id="2147483859" r:id="rId4"/>
    <p:sldLayoutId id="2147483860" r:id="rId5"/>
    <p:sldLayoutId id="2147483861" r:id="rId6"/>
    <p:sldLayoutId id="2147483862" r:id="rId7"/>
    <p:sldLayoutId id="2147483863" r:id="rId8"/>
    <p:sldLayoutId id="2147483864" r:id="rId9"/>
    <p:sldLayoutId id="2147483865" r:id="rId10"/>
    <p:sldLayoutId id="2147483866" r:id="rId11"/>
    <p:sldLayoutId id="2147483867" r:id="rId12"/>
    <p:sldLayoutId id="2147483868" r:id="rId13"/>
    <p:sldLayoutId id="2147483869" r:id="rId14"/>
    <p:sldLayoutId id="2147483870" r:id="rId15"/>
    <p:sldLayoutId id="2147483871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3" Type="http://schemas.openxmlformats.org/officeDocument/2006/relationships/image" Target="../media/image16.jpeg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jpeg"/><Relationship Id="rId5" Type="http://schemas.openxmlformats.org/officeDocument/2006/relationships/image" Target="../media/image18.jpeg"/><Relationship Id="rId10" Type="http://schemas.openxmlformats.org/officeDocument/2006/relationships/hyperlink" Target="https://www.ted.com/talks/marcel_dicke_why_not_eat_insects" TargetMode="External"/><Relationship Id="rId4" Type="http://schemas.openxmlformats.org/officeDocument/2006/relationships/image" Target="../media/image17.jpeg"/><Relationship Id="rId9" Type="http://schemas.openxmlformats.org/officeDocument/2006/relationships/hyperlink" Target="http://thinkprogress.org/climate/2014/05/01/2112531/eat-insects/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.jpeg"/><Relationship Id="rId13" Type="http://schemas.openxmlformats.org/officeDocument/2006/relationships/image" Target="../media/image23.png"/><Relationship Id="rId3" Type="http://schemas.openxmlformats.org/officeDocument/2006/relationships/image" Target="../media/image16.jpeg"/><Relationship Id="rId7" Type="http://schemas.openxmlformats.org/officeDocument/2006/relationships/image" Target="../media/image19.jpeg"/><Relationship Id="rId12" Type="http://schemas.openxmlformats.org/officeDocument/2006/relationships/image" Target="../media/image2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jpeg"/><Relationship Id="rId11" Type="http://schemas.openxmlformats.org/officeDocument/2006/relationships/hyperlink" Target="https://www.ted.com/talks/marcel_dicke_why_not_eat_insects" TargetMode="External"/><Relationship Id="rId5" Type="http://schemas.openxmlformats.org/officeDocument/2006/relationships/image" Target="../media/image18.jpeg"/><Relationship Id="rId10" Type="http://schemas.openxmlformats.org/officeDocument/2006/relationships/hyperlink" Target="http://thinkprogress.org/climate/2014/05/01/2112531/eat-insects/" TargetMode="External"/><Relationship Id="rId4" Type="http://schemas.openxmlformats.org/officeDocument/2006/relationships/image" Target="../media/image17.jpeg"/><Relationship Id="rId9" Type="http://schemas.openxmlformats.org/officeDocument/2006/relationships/hyperlink" Target="http://www.mundosustentavel.com.br/2015/02/quantidade-de-agua-necessaria-para-produzir-16-tipos-de-alimentos/" TargetMode="External"/><Relationship Id="rId14" Type="http://schemas.openxmlformats.org/officeDocument/2006/relationships/image" Target="../media/image2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ed.com/talks/marcel_dicke_why_not_eat_insects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hyperlink" Target="http://qz.com/84127/five-reasons-we-should-all-be-eating-insects/" TargetMode="External"/><Relationship Id="rId3" Type="http://schemas.openxmlformats.org/officeDocument/2006/relationships/hyperlink" Target="http://aspirefg.com/" TargetMode="External"/><Relationship Id="rId7" Type="http://schemas.openxmlformats.org/officeDocument/2006/relationships/image" Target="../media/image2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8.jpeg"/><Relationship Id="rId5" Type="http://schemas.openxmlformats.org/officeDocument/2006/relationships/image" Target="../media/image27.jpeg"/><Relationship Id="rId10" Type="http://schemas.openxmlformats.org/officeDocument/2006/relationships/hyperlink" Target="http://healthcoachpenny.com/eat-bugs-everyones-doing-it/" TargetMode="External"/><Relationship Id="rId4" Type="http://schemas.openxmlformats.org/officeDocument/2006/relationships/image" Target="../media/image26.jpeg"/><Relationship Id="rId9" Type="http://schemas.openxmlformats.org/officeDocument/2006/relationships/image" Target="../media/image30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://www.nutricaoemfoco.com/2013/01/10/alimentos-processados-2/" TargetMode="External"/><Relationship Id="rId5" Type="http://schemas.openxmlformats.org/officeDocument/2006/relationships/hyperlink" Target="http://exame.abril.com.br/estilo-de-vida/noticias/7-hamburgueres-que-escondem-bomba-de-gordura-e-sal" TargetMode="Externa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exame.abril.com.br/estilo-de-vida/noticias/7-hamburgueres-que-escondem-bomba-de-gordura-e-sal" TargetMode="External"/><Relationship Id="rId7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3.png"/><Relationship Id="rId4" Type="http://schemas.openxmlformats.org/officeDocument/2006/relationships/hyperlink" Target="http://www.nutricaoemfoco.com/2013/01/10/alimentos-processados-2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ted.com/talks/marcel_dicke_why_not_eat_insects" TargetMode="External"/><Relationship Id="rId5" Type="http://schemas.openxmlformats.org/officeDocument/2006/relationships/hyperlink" Target="http://www.fao.org/docrep/005/ac911e/ac911e05.htm" TargetMode="Externa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www.ted.com/talks/marcel_dicke_why_not_eat_insects" TargetMode="External"/><Relationship Id="rId5" Type="http://schemas.openxmlformats.org/officeDocument/2006/relationships/hyperlink" Target="http://www.fao.org/docrep/005/ac911e/ac911e05.htm" TargetMode="Externa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eg"/><Relationship Id="rId13" Type="http://schemas.openxmlformats.org/officeDocument/2006/relationships/image" Target="../media/image14.png"/><Relationship Id="rId3" Type="http://schemas.openxmlformats.org/officeDocument/2006/relationships/hyperlink" Target="http://www.fao.org/docrep/005/ac911e/ac911e05.htm" TargetMode="External"/><Relationship Id="rId7" Type="http://schemas.openxmlformats.org/officeDocument/2006/relationships/image" Target="../media/image8.png"/><Relationship Id="rId12" Type="http://schemas.openxmlformats.org/officeDocument/2006/relationships/image" Target="../media/image1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11" Type="http://schemas.openxmlformats.org/officeDocument/2006/relationships/image" Target="../media/image12.png"/><Relationship Id="rId5" Type="http://schemas.openxmlformats.org/officeDocument/2006/relationships/image" Target="../media/image6.png"/><Relationship Id="rId10" Type="http://schemas.openxmlformats.org/officeDocument/2006/relationships/image" Target="../media/image11.jpeg"/><Relationship Id="rId4" Type="http://schemas.openxmlformats.org/officeDocument/2006/relationships/hyperlink" Target="https://www.ted.com/talks/marcel_dicke_why_not_eat_insects" TargetMode="External"/><Relationship Id="rId9" Type="http://schemas.openxmlformats.org/officeDocument/2006/relationships/image" Target="../media/image10.jpeg"/><Relationship Id="rId1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7" Type="http://schemas.openxmlformats.org/officeDocument/2006/relationships/hyperlink" Target="https://www.ted.com/talks/marcel_dicke_why_not_eat_insects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9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ed.com/talks/marcel_dicke_why_not_eat_insects" TargetMode="External"/><Relationship Id="rId3" Type="http://schemas.openxmlformats.org/officeDocument/2006/relationships/image" Target="../media/image16.jpeg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0.jpeg"/><Relationship Id="rId5" Type="http://schemas.openxmlformats.org/officeDocument/2006/relationships/image" Target="../media/image18.jpeg"/><Relationship Id="rId4" Type="http://schemas.openxmlformats.org/officeDocument/2006/relationships/image" Target="../media/image1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smtClean="0"/>
              <a:t>Tecnologias que ajudam ou podem ajudar na preservação da natureza</a:t>
            </a:r>
            <a:endParaRPr lang="pt-BR" dirty="0"/>
          </a:p>
        </p:txBody>
      </p:sp>
      <p:sp>
        <p:nvSpPr>
          <p:cNvPr id="6" name="Título 5"/>
          <p:cNvSpPr txBox="1">
            <a:spLocks/>
          </p:cNvSpPr>
          <p:nvPr/>
        </p:nvSpPr>
        <p:spPr>
          <a:xfrm>
            <a:off x="2052503" y="2465659"/>
            <a:ext cx="8229600" cy="1143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Produção </a:t>
            </a:r>
            <a:r>
              <a:rPr lang="pt-BR" sz="320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verde e barata de </a:t>
            </a:r>
            <a:r>
              <a:rPr kumimoji="0" lang="pt-B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proteína animal</a:t>
            </a:r>
            <a:r>
              <a:rPr kumimoji="0" lang="pt-BR" sz="3200" b="0" i="0" u="none" strike="noStrike" kern="1200" cap="none" spc="0" normalizeH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para consumo em escala (ou para projetos de segurança alimentar em </a:t>
            </a:r>
            <a:r>
              <a:rPr kumimoji="0" lang="pt-BR" sz="3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populações</a:t>
            </a:r>
            <a:r>
              <a:rPr kumimoji="0" lang="pt-BR" sz="3200" b="0" i="0" u="none" strike="noStrike" kern="1200" cap="none" spc="0" normalizeH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vulneráveis)</a:t>
            </a:r>
            <a:endParaRPr kumimoji="0" lang="pt-BR" sz="32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1893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644329" y="2815670"/>
            <a:ext cx="176843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800" dirty="0" smtClean="0"/>
              <a:t>10kg de </a:t>
            </a:r>
          </a:p>
          <a:p>
            <a:pPr algn="ctr"/>
            <a:r>
              <a:rPr lang="pt-BR" sz="2800" dirty="0" smtClean="0"/>
              <a:t>ração</a:t>
            </a:r>
            <a:endParaRPr lang="pt-BR" sz="2800" dirty="0"/>
          </a:p>
        </p:txBody>
      </p:sp>
      <p:pic>
        <p:nvPicPr>
          <p:cNvPr id="5" name="Picture 2" descr="C:\Users\lenin\Documents\Estudos\Faculdade\UFABC\2015 Q1\Transformações nos Seres Vivos e Ambiente A-diurno (BC0306)\Seminário\vaca.jpg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404080" y="1410451"/>
            <a:ext cx="1440160" cy="1080120"/>
          </a:xfrm>
          <a:prstGeom prst="rect">
            <a:avLst/>
          </a:prstGeom>
          <a:noFill/>
        </p:spPr>
      </p:pic>
      <p:sp>
        <p:nvSpPr>
          <p:cNvPr id="6" name="CaixaDeTexto 5"/>
          <p:cNvSpPr txBox="1"/>
          <p:nvPr/>
        </p:nvSpPr>
        <p:spPr>
          <a:xfrm>
            <a:off x="6251816" y="1571214"/>
            <a:ext cx="11528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 smtClean="0"/>
              <a:t>1kg de </a:t>
            </a:r>
          </a:p>
          <a:p>
            <a:pPr algn="ctr"/>
            <a:r>
              <a:rPr lang="pt-BR" sz="2000" dirty="0" smtClean="0"/>
              <a:t>carne</a:t>
            </a:r>
            <a:endParaRPr lang="pt-BR" sz="2000" dirty="0"/>
          </a:p>
        </p:txBody>
      </p:sp>
      <p:pic>
        <p:nvPicPr>
          <p:cNvPr id="7" name="Picture 4" descr="C:\Users\lenin\Documents\Estudos\Faculdade\UFABC\2015 Q1\Transformações nos Seres Vivos e Ambiente A-diurno (BC0306)\Seminário\porco.jpg"/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7341125" y="2769550"/>
            <a:ext cx="1584176" cy="1063569"/>
          </a:xfrm>
          <a:prstGeom prst="rect">
            <a:avLst/>
          </a:prstGeom>
          <a:noFill/>
        </p:spPr>
      </p:pic>
      <p:sp>
        <p:nvSpPr>
          <p:cNvPr id="8" name="CaixaDeTexto 7"/>
          <p:cNvSpPr txBox="1"/>
          <p:nvPr/>
        </p:nvSpPr>
        <p:spPr>
          <a:xfrm>
            <a:off x="6240904" y="2953099"/>
            <a:ext cx="11528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 smtClean="0"/>
              <a:t>3kg de </a:t>
            </a:r>
          </a:p>
          <a:p>
            <a:pPr algn="ctr"/>
            <a:r>
              <a:rPr lang="pt-BR" sz="2000" dirty="0" smtClean="0"/>
              <a:t>carne</a:t>
            </a:r>
            <a:endParaRPr lang="pt-BR" sz="2000" dirty="0"/>
          </a:p>
        </p:txBody>
      </p:sp>
      <p:sp>
        <p:nvSpPr>
          <p:cNvPr id="9" name="CaixaDeTexto 8"/>
          <p:cNvSpPr txBox="1"/>
          <p:nvPr/>
        </p:nvSpPr>
        <p:spPr>
          <a:xfrm>
            <a:off x="6247519" y="4230069"/>
            <a:ext cx="11528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 smtClean="0"/>
              <a:t>5kg de </a:t>
            </a:r>
          </a:p>
          <a:p>
            <a:pPr algn="ctr"/>
            <a:r>
              <a:rPr lang="pt-BR" sz="2000" dirty="0" smtClean="0"/>
              <a:t>carne</a:t>
            </a:r>
          </a:p>
        </p:txBody>
      </p:sp>
      <p:pic>
        <p:nvPicPr>
          <p:cNvPr id="10" name="Picture 5" descr="C:\Users\lenin\Documents\Estudos\Faculdade\UFABC\2015 Q1\Transformações nos Seres Vivos e Ambiente A-diurno (BC0306)\Seminário\galinha.jpg"/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7686927" y="4101906"/>
            <a:ext cx="941289" cy="941289"/>
          </a:xfrm>
          <a:prstGeom prst="rect">
            <a:avLst/>
          </a:prstGeom>
          <a:noFill/>
        </p:spPr>
      </p:pic>
      <p:pic>
        <p:nvPicPr>
          <p:cNvPr id="11" name="Picture 6" descr="C:\Users\lenin\Documents\Estudos\Faculdade\UFABC\2015 Q1\Transformações nos Seres Vivos e Ambiente A-diurno (BC0306)\Seminário\gafanhoto.jpg"/>
          <p:cNvPicPr>
            <a:picLocks noChangeAspect="1" noChangeArrowheads="1"/>
          </p:cNvPicPr>
          <p:nvPr/>
        </p:nvPicPr>
        <p:blipFill>
          <a:blip r:embed="rId6" cstate="screen"/>
          <a:srcRect/>
          <a:stretch>
            <a:fillRect/>
          </a:stretch>
        </p:blipFill>
        <p:spPr bwMode="auto">
          <a:xfrm>
            <a:off x="7619832" y="5370891"/>
            <a:ext cx="1071339" cy="1066447"/>
          </a:xfrm>
          <a:prstGeom prst="rect">
            <a:avLst/>
          </a:prstGeom>
          <a:noFill/>
        </p:spPr>
      </p:pic>
      <p:sp>
        <p:nvSpPr>
          <p:cNvPr id="12" name="CaixaDeTexto 11"/>
          <p:cNvSpPr txBox="1"/>
          <p:nvPr/>
        </p:nvSpPr>
        <p:spPr>
          <a:xfrm>
            <a:off x="6252704" y="5596187"/>
            <a:ext cx="11528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 smtClean="0"/>
              <a:t>9kg de </a:t>
            </a:r>
          </a:p>
          <a:p>
            <a:pPr algn="ctr"/>
            <a:r>
              <a:rPr lang="pt-BR" sz="2000" dirty="0" smtClean="0"/>
              <a:t>proteína</a:t>
            </a:r>
          </a:p>
        </p:txBody>
      </p:sp>
      <p:pic>
        <p:nvPicPr>
          <p:cNvPr id="14" name="Picture 7" descr="C:\Users\lenin\Documents\Estudos\Faculdade\UFABC\2015 Q1\Transformações nos Seres Vivos e Ambiente A-diurno (BC0306)\Seminário\coco.jpg"/>
          <p:cNvPicPr>
            <a:picLocks noChangeAspect="1" noChangeArrowheads="1"/>
          </p:cNvPicPr>
          <p:nvPr/>
        </p:nvPicPr>
        <p:blipFill>
          <a:blip r:embed="rId7" cstate="screen"/>
          <a:srcRect/>
          <a:stretch>
            <a:fillRect/>
          </a:stretch>
        </p:blipFill>
        <p:spPr bwMode="auto">
          <a:xfrm>
            <a:off x="2387392" y="5157014"/>
            <a:ext cx="925612" cy="704448"/>
          </a:xfrm>
          <a:prstGeom prst="rect">
            <a:avLst/>
          </a:prstGeom>
          <a:noFill/>
        </p:spPr>
      </p:pic>
      <p:pic>
        <p:nvPicPr>
          <p:cNvPr id="15" name="Picture 8" descr="C:\Users\lenin\Documents\Estudos\Faculdade\UFABC\2015 Q1\Transformações nos Seres Vivos e Ambiente A-diurno (BC0306)\Seminário\flix.jpg"/>
          <p:cNvPicPr>
            <a:picLocks noChangeAspect="1" noChangeArrowheads="1"/>
          </p:cNvPicPr>
          <p:nvPr/>
        </p:nvPicPr>
        <p:blipFill>
          <a:blip r:embed="rId8" cstate="screen"/>
          <a:srcRect/>
          <a:stretch>
            <a:fillRect/>
          </a:stretch>
        </p:blipFill>
        <p:spPr bwMode="auto">
          <a:xfrm>
            <a:off x="3116525" y="5392516"/>
            <a:ext cx="648072" cy="844618"/>
          </a:xfrm>
          <a:prstGeom prst="rect">
            <a:avLst/>
          </a:prstGeom>
          <a:noFill/>
        </p:spPr>
      </p:pic>
      <p:pic>
        <p:nvPicPr>
          <p:cNvPr id="16" name="Picture 8" descr="C:\Users\lenin\Documents\Estudos\Faculdade\UFABC\2015 Q1\Transformações nos Seres Vivos e Ambiente A-diurno (BC0306)\Seminário\flix.jpg"/>
          <p:cNvPicPr>
            <a:picLocks noChangeAspect="1" noChangeArrowheads="1"/>
          </p:cNvPicPr>
          <p:nvPr/>
        </p:nvPicPr>
        <p:blipFill>
          <a:blip r:embed="rId8" cstate="screen"/>
          <a:srcRect/>
          <a:stretch>
            <a:fillRect/>
          </a:stretch>
        </p:blipFill>
        <p:spPr bwMode="auto">
          <a:xfrm>
            <a:off x="8413792" y="1258653"/>
            <a:ext cx="648072" cy="844618"/>
          </a:xfrm>
          <a:prstGeom prst="rect">
            <a:avLst/>
          </a:prstGeom>
          <a:noFill/>
        </p:spPr>
      </p:pic>
      <p:pic>
        <p:nvPicPr>
          <p:cNvPr id="17" name="Picture 8" descr="C:\Users\lenin\Documents\Estudos\Faculdade\UFABC\2015 Q1\Transformações nos Seres Vivos e Ambiente A-diurno (BC0306)\Seminário\flix.jpg"/>
          <p:cNvPicPr>
            <a:picLocks noChangeAspect="1" noChangeArrowheads="1"/>
          </p:cNvPicPr>
          <p:nvPr/>
        </p:nvPicPr>
        <p:blipFill>
          <a:blip r:embed="rId8" cstate="screen"/>
          <a:srcRect/>
          <a:stretch>
            <a:fillRect/>
          </a:stretch>
        </p:blipFill>
        <p:spPr bwMode="auto">
          <a:xfrm>
            <a:off x="8394086" y="3562493"/>
            <a:ext cx="648072" cy="844618"/>
          </a:xfrm>
          <a:prstGeom prst="rect">
            <a:avLst/>
          </a:prstGeom>
          <a:noFill/>
        </p:spPr>
      </p:pic>
      <p:sp>
        <p:nvSpPr>
          <p:cNvPr id="18" name="CaixaDeTexto 17"/>
          <p:cNvSpPr txBox="1"/>
          <p:nvPr/>
        </p:nvSpPr>
        <p:spPr>
          <a:xfrm>
            <a:off x="9033078" y="3499538"/>
            <a:ext cx="154080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Baixa</a:t>
            </a:r>
            <a:r>
              <a:rPr lang="pt-BR" sz="1600" dirty="0">
                <a:solidFill>
                  <a:srgbClr val="FFC000"/>
                </a:solidFill>
                <a:latin typeface="Comic Sans MS" pitchFamily="66" charset="0"/>
              </a:rPr>
              <a:t> </a:t>
            </a:r>
            <a:endParaRPr lang="pt-BR" sz="1600" dirty="0" smtClean="0">
              <a:solidFill>
                <a:srgbClr val="FFC000"/>
              </a:solidFill>
              <a:latin typeface="Comic Sans MS" pitchFamily="66" charset="0"/>
            </a:endParaRP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recombinação 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virótica para 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humanos </a:t>
            </a:r>
            <a:endParaRPr lang="pt-BR" sz="1600" dirty="0">
              <a:solidFill>
                <a:srgbClr val="FFC000"/>
              </a:solidFill>
              <a:latin typeface="Comic Sans MS" pitchFamily="66" charset="0"/>
            </a:endParaRPr>
          </a:p>
        </p:txBody>
      </p:sp>
      <p:sp>
        <p:nvSpPr>
          <p:cNvPr id="19" name="CaixaDeTexto 18"/>
          <p:cNvSpPr txBox="1"/>
          <p:nvPr/>
        </p:nvSpPr>
        <p:spPr>
          <a:xfrm>
            <a:off x="9006728" y="5130086"/>
            <a:ext cx="173797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1Kg equivale em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calorias a 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6 x Hot-Dogs ou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10 x Big </a:t>
            </a:r>
            <a:r>
              <a:rPr lang="pt-BR" sz="1600" dirty="0" err="1" smtClean="0">
                <a:solidFill>
                  <a:srgbClr val="FFC000"/>
                </a:solidFill>
                <a:latin typeface="Comic Sans MS" pitchFamily="66" charset="0"/>
              </a:rPr>
              <a:t>Macs</a:t>
            </a:r>
            <a:endParaRPr lang="pt-BR" sz="1600" dirty="0" smtClean="0">
              <a:solidFill>
                <a:srgbClr val="FFC000"/>
              </a:solidFill>
              <a:latin typeface="Comic Sans MS" pitchFamily="66" charset="0"/>
            </a:endParaRPr>
          </a:p>
        </p:txBody>
      </p:sp>
      <p:pic>
        <p:nvPicPr>
          <p:cNvPr id="20" name="Picture 8" descr="C:\Users\lenin\Documents\Estudos\Faculdade\UFABC\2015 Q1\Transformações nos Seres Vivos e Ambiente A-diurno (BC0306)\Seminário\flix.jpg"/>
          <p:cNvPicPr>
            <a:picLocks noChangeAspect="1" noChangeArrowheads="1"/>
          </p:cNvPicPr>
          <p:nvPr/>
        </p:nvPicPr>
        <p:blipFill>
          <a:blip r:embed="rId8" cstate="screen"/>
          <a:srcRect/>
          <a:stretch>
            <a:fillRect/>
          </a:stretch>
        </p:blipFill>
        <p:spPr bwMode="auto">
          <a:xfrm>
            <a:off x="8368450" y="5191934"/>
            <a:ext cx="648072" cy="844618"/>
          </a:xfrm>
          <a:prstGeom prst="rect">
            <a:avLst/>
          </a:prstGeom>
          <a:noFill/>
        </p:spPr>
      </p:pic>
      <p:sp>
        <p:nvSpPr>
          <p:cNvPr id="21" name="CaixaDeTexto 20"/>
          <p:cNvSpPr txBox="1"/>
          <p:nvPr/>
        </p:nvSpPr>
        <p:spPr>
          <a:xfrm>
            <a:off x="9055025" y="1186645"/>
            <a:ext cx="16177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Rico em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Proteínas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-Gordura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+Ferro e Cálcio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Vitaminas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A, B1, B2 e D</a:t>
            </a:r>
            <a:endParaRPr lang="pt-BR" sz="1600" dirty="0">
              <a:solidFill>
                <a:srgbClr val="FFC000"/>
              </a:solidFill>
              <a:latin typeface="Comic Sans MS" pitchFamily="66" charset="0"/>
            </a:endParaRPr>
          </a:p>
        </p:txBody>
      </p:sp>
      <p:sp>
        <p:nvSpPr>
          <p:cNvPr id="22" name="CaixaDeTexto 21"/>
          <p:cNvSpPr txBox="1"/>
          <p:nvPr/>
        </p:nvSpPr>
        <p:spPr>
          <a:xfrm>
            <a:off x="3767918" y="5339721"/>
            <a:ext cx="20649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Menos dejetos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Menos amônia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Menos gases estufa</a:t>
            </a:r>
          </a:p>
        </p:txBody>
      </p:sp>
      <p:sp>
        <p:nvSpPr>
          <p:cNvPr id="28" name="CaixaDeTexto 27"/>
          <p:cNvSpPr txBox="1"/>
          <p:nvPr/>
        </p:nvSpPr>
        <p:spPr>
          <a:xfrm>
            <a:off x="8330740" y="3526697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+1</a:t>
            </a:r>
          </a:p>
        </p:txBody>
      </p:sp>
      <p:sp>
        <p:nvSpPr>
          <p:cNvPr id="29" name="CaixaDeTexto 28"/>
          <p:cNvSpPr txBox="1"/>
          <p:nvPr/>
        </p:nvSpPr>
        <p:spPr>
          <a:xfrm>
            <a:off x="8377803" y="1213388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+1</a:t>
            </a:r>
          </a:p>
        </p:txBody>
      </p:sp>
      <p:sp>
        <p:nvSpPr>
          <p:cNvPr id="30" name="CaixaDeTexto 29"/>
          <p:cNvSpPr txBox="1"/>
          <p:nvPr/>
        </p:nvSpPr>
        <p:spPr>
          <a:xfrm>
            <a:off x="8285475" y="5155722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+1</a:t>
            </a:r>
          </a:p>
        </p:txBody>
      </p:sp>
      <p:sp>
        <p:nvSpPr>
          <p:cNvPr id="31" name="CaixaDeTexto 30"/>
          <p:cNvSpPr txBox="1"/>
          <p:nvPr/>
        </p:nvSpPr>
        <p:spPr>
          <a:xfrm>
            <a:off x="3062207" y="5363985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+1</a:t>
            </a:r>
          </a:p>
        </p:txBody>
      </p:sp>
      <p:sp>
        <p:nvSpPr>
          <p:cNvPr id="37" name="Título 2"/>
          <p:cNvSpPr txBox="1">
            <a:spLocks/>
          </p:cNvSpPr>
          <p:nvPr/>
        </p:nvSpPr>
        <p:spPr>
          <a:xfrm>
            <a:off x="1788160" y="197620"/>
            <a:ext cx="8575040" cy="11430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660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E como fazer mais?</a:t>
            </a:r>
            <a:endParaRPr lang="pt-BR" sz="66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2" name="Seta para a direita 31"/>
          <p:cNvSpPr/>
          <p:nvPr/>
        </p:nvSpPr>
        <p:spPr>
          <a:xfrm>
            <a:off x="3394616" y="3021534"/>
            <a:ext cx="2498184" cy="504056"/>
          </a:xfrm>
          <a:prstGeom prst="rightArrow">
            <a:avLst>
              <a:gd name="adj1" fmla="val 39223"/>
              <a:gd name="adj2" fmla="val 76942"/>
            </a:avLst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Seta para a direita 32"/>
          <p:cNvSpPr/>
          <p:nvPr/>
        </p:nvSpPr>
        <p:spPr>
          <a:xfrm rot="7571264">
            <a:off x="2938129" y="3710503"/>
            <a:ext cx="1707982" cy="504056"/>
          </a:xfrm>
          <a:prstGeom prst="rightArrow">
            <a:avLst>
              <a:gd name="adj1" fmla="val 39223"/>
              <a:gd name="adj2" fmla="val 76942"/>
            </a:avLst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4" name="CaixaDeTexto 33"/>
          <p:cNvSpPr txBox="1"/>
          <p:nvPr/>
        </p:nvSpPr>
        <p:spPr>
          <a:xfrm>
            <a:off x="1489264" y="6390056"/>
            <a:ext cx="89289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800" dirty="0" smtClean="0">
              <a:solidFill>
                <a:schemeClr val="bg2">
                  <a:lumMod val="50000"/>
                  <a:lumOff val="50000"/>
                </a:schemeClr>
              </a:solidFill>
              <a:hlinkClick r:id="rId9"/>
            </a:endParaRPr>
          </a:p>
          <a:p>
            <a:r>
              <a:rPr lang="pt-BR" sz="800" dirty="0" smtClean="0">
                <a:solidFill>
                  <a:schemeClr val="bg2">
                    <a:lumMod val="50000"/>
                    <a:lumOff val="50000"/>
                  </a:schemeClr>
                </a:solidFill>
                <a:hlinkClick r:id="rId9"/>
              </a:rPr>
              <a:t>http</a:t>
            </a:r>
            <a:r>
              <a:rPr lang="pt-BR" sz="800" dirty="0">
                <a:solidFill>
                  <a:schemeClr val="bg2">
                    <a:lumMod val="50000"/>
                    <a:lumOff val="50000"/>
                  </a:schemeClr>
                </a:solidFill>
                <a:hlinkClick r:id="rId9"/>
              </a:rPr>
              <a:t>://thinkprogress.org/climate/2014/05/01/2112531/eat-insects</a:t>
            </a:r>
            <a:r>
              <a:rPr lang="pt-BR" sz="800" dirty="0" smtClean="0">
                <a:solidFill>
                  <a:schemeClr val="bg2">
                    <a:lumMod val="50000"/>
                    <a:lumOff val="50000"/>
                  </a:schemeClr>
                </a:solidFill>
                <a:hlinkClick r:id="rId9"/>
              </a:rPr>
              <a:t>/</a:t>
            </a:r>
            <a:endParaRPr lang="pt-BR" sz="800" dirty="0" smtClean="0">
              <a:solidFill>
                <a:schemeClr val="bg2">
                  <a:lumMod val="50000"/>
                  <a:lumOff val="50000"/>
                </a:schemeClr>
              </a:solidFill>
            </a:endParaRPr>
          </a:p>
          <a:p>
            <a:r>
              <a:rPr lang="pt-BR" sz="800" dirty="0">
                <a:solidFill>
                  <a:schemeClr val="bg2">
                    <a:lumMod val="50000"/>
                    <a:lumOff val="50000"/>
                  </a:schemeClr>
                </a:solidFill>
                <a:hlinkClick r:id="rId10"/>
              </a:rPr>
              <a:t>https://</a:t>
            </a:r>
            <a:r>
              <a:rPr lang="pt-BR" sz="800" dirty="0" smtClean="0">
                <a:solidFill>
                  <a:schemeClr val="bg2">
                    <a:lumMod val="50000"/>
                    <a:lumOff val="50000"/>
                  </a:schemeClr>
                </a:solidFill>
                <a:hlinkClick r:id="rId10"/>
              </a:rPr>
              <a:t>www.ted.com/talks/marcel_dicke_why_not_eat_insects</a:t>
            </a:r>
            <a:endParaRPr lang="pt-BR" sz="800" dirty="0" smtClean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3934031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644329" y="2815670"/>
            <a:ext cx="176843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800" dirty="0" smtClean="0"/>
              <a:t>10kg de </a:t>
            </a:r>
          </a:p>
          <a:p>
            <a:pPr algn="ctr"/>
            <a:r>
              <a:rPr lang="pt-BR" sz="2800" dirty="0" smtClean="0"/>
              <a:t>ração</a:t>
            </a:r>
            <a:endParaRPr lang="pt-BR" sz="2800" dirty="0"/>
          </a:p>
        </p:txBody>
      </p:sp>
      <p:sp>
        <p:nvSpPr>
          <p:cNvPr id="4" name="Seta para a direita 3"/>
          <p:cNvSpPr/>
          <p:nvPr/>
        </p:nvSpPr>
        <p:spPr>
          <a:xfrm>
            <a:off x="3394616" y="3021534"/>
            <a:ext cx="2498184" cy="504056"/>
          </a:xfrm>
          <a:prstGeom prst="rightArrow">
            <a:avLst>
              <a:gd name="adj1" fmla="val 39223"/>
              <a:gd name="adj2" fmla="val 76942"/>
            </a:avLst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Picture 2" descr="C:\Users\lenin\Documents\Estudos\Faculdade\UFABC\2015 Q1\Transformações nos Seres Vivos e Ambiente A-diurno (BC0306)\Seminário\vaca.jpg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404080" y="1410451"/>
            <a:ext cx="1440160" cy="1080120"/>
          </a:xfrm>
          <a:prstGeom prst="rect">
            <a:avLst/>
          </a:prstGeom>
          <a:noFill/>
        </p:spPr>
      </p:pic>
      <p:sp>
        <p:nvSpPr>
          <p:cNvPr id="6" name="CaixaDeTexto 5"/>
          <p:cNvSpPr txBox="1"/>
          <p:nvPr/>
        </p:nvSpPr>
        <p:spPr>
          <a:xfrm>
            <a:off x="6251816" y="1571214"/>
            <a:ext cx="11528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 smtClean="0"/>
              <a:t>1kg de </a:t>
            </a:r>
          </a:p>
          <a:p>
            <a:pPr algn="ctr"/>
            <a:r>
              <a:rPr lang="pt-BR" sz="2000" dirty="0" smtClean="0"/>
              <a:t>carne</a:t>
            </a:r>
            <a:endParaRPr lang="pt-BR" sz="2000" dirty="0"/>
          </a:p>
        </p:txBody>
      </p:sp>
      <p:pic>
        <p:nvPicPr>
          <p:cNvPr id="7" name="Picture 4" descr="C:\Users\lenin\Documents\Estudos\Faculdade\UFABC\2015 Q1\Transformações nos Seres Vivos e Ambiente A-diurno (BC0306)\Seminário\porco.jpg"/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7341125" y="2769550"/>
            <a:ext cx="1584176" cy="1063569"/>
          </a:xfrm>
          <a:prstGeom prst="rect">
            <a:avLst/>
          </a:prstGeom>
          <a:noFill/>
        </p:spPr>
      </p:pic>
      <p:sp>
        <p:nvSpPr>
          <p:cNvPr id="8" name="CaixaDeTexto 7"/>
          <p:cNvSpPr txBox="1"/>
          <p:nvPr/>
        </p:nvSpPr>
        <p:spPr>
          <a:xfrm>
            <a:off x="6240904" y="2953099"/>
            <a:ext cx="11528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 smtClean="0"/>
              <a:t>3kg de </a:t>
            </a:r>
          </a:p>
          <a:p>
            <a:pPr algn="ctr"/>
            <a:r>
              <a:rPr lang="pt-BR" sz="2000" dirty="0" smtClean="0"/>
              <a:t>carne</a:t>
            </a:r>
            <a:endParaRPr lang="pt-BR" sz="2000" dirty="0"/>
          </a:p>
        </p:txBody>
      </p:sp>
      <p:sp>
        <p:nvSpPr>
          <p:cNvPr id="9" name="CaixaDeTexto 8"/>
          <p:cNvSpPr txBox="1"/>
          <p:nvPr/>
        </p:nvSpPr>
        <p:spPr>
          <a:xfrm>
            <a:off x="6247519" y="4230069"/>
            <a:ext cx="11528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 smtClean="0"/>
              <a:t>5kg de </a:t>
            </a:r>
          </a:p>
          <a:p>
            <a:pPr algn="ctr"/>
            <a:r>
              <a:rPr lang="pt-BR" sz="2000" dirty="0" smtClean="0"/>
              <a:t>carne</a:t>
            </a:r>
          </a:p>
        </p:txBody>
      </p:sp>
      <p:pic>
        <p:nvPicPr>
          <p:cNvPr id="10" name="Picture 5" descr="C:\Users\lenin\Documents\Estudos\Faculdade\UFABC\2015 Q1\Transformações nos Seres Vivos e Ambiente A-diurno (BC0306)\Seminário\galinha.jpg"/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7686927" y="4101906"/>
            <a:ext cx="941289" cy="941289"/>
          </a:xfrm>
          <a:prstGeom prst="rect">
            <a:avLst/>
          </a:prstGeom>
          <a:noFill/>
        </p:spPr>
      </p:pic>
      <p:pic>
        <p:nvPicPr>
          <p:cNvPr id="11" name="Picture 6" descr="C:\Users\lenin\Documents\Estudos\Faculdade\UFABC\2015 Q1\Transformações nos Seres Vivos e Ambiente A-diurno (BC0306)\Seminário\gafanhoto.jpg"/>
          <p:cNvPicPr>
            <a:picLocks noChangeAspect="1" noChangeArrowheads="1"/>
          </p:cNvPicPr>
          <p:nvPr/>
        </p:nvPicPr>
        <p:blipFill>
          <a:blip r:embed="rId6" cstate="screen"/>
          <a:srcRect/>
          <a:stretch>
            <a:fillRect/>
          </a:stretch>
        </p:blipFill>
        <p:spPr bwMode="auto">
          <a:xfrm>
            <a:off x="7619832" y="5370891"/>
            <a:ext cx="1071339" cy="1066447"/>
          </a:xfrm>
          <a:prstGeom prst="rect">
            <a:avLst/>
          </a:prstGeom>
          <a:noFill/>
        </p:spPr>
      </p:pic>
      <p:sp>
        <p:nvSpPr>
          <p:cNvPr id="12" name="CaixaDeTexto 11"/>
          <p:cNvSpPr txBox="1"/>
          <p:nvPr/>
        </p:nvSpPr>
        <p:spPr>
          <a:xfrm>
            <a:off x="6252704" y="5596187"/>
            <a:ext cx="11528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 smtClean="0"/>
              <a:t>9kg de </a:t>
            </a:r>
          </a:p>
          <a:p>
            <a:pPr algn="ctr"/>
            <a:r>
              <a:rPr lang="pt-BR" sz="2000" dirty="0" smtClean="0"/>
              <a:t>proteína</a:t>
            </a:r>
          </a:p>
        </p:txBody>
      </p:sp>
      <p:sp>
        <p:nvSpPr>
          <p:cNvPr id="13" name="Seta para a direita 12"/>
          <p:cNvSpPr/>
          <p:nvPr/>
        </p:nvSpPr>
        <p:spPr>
          <a:xfrm rot="7571264">
            <a:off x="3032525" y="3896517"/>
            <a:ext cx="1247028" cy="504056"/>
          </a:xfrm>
          <a:prstGeom prst="rightArrow">
            <a:avLst>
              <a:gd name="adj1" fmla="val 39223"/>
              <a:gd name="adj2" fmla="val 76942"/>
            </a:avLst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Picture 7" descr="C:\Users\lenin\Documents\Estudos\Faculdade\UFABC\2015 Q1\Transformações nos Seres Vivos e Ambiente A-diurno (BC0306)\Seminário\coco.jpg"/>
          <p:cNvPicPr>
            <a:picLocks noChangeAspect="1" noChangeArrowheads="1"/>
          </p:cNvPicPr>
          <p:nvPr/>
        </p:nvPicPr>
        <p:blipFill>
          <a:blip r:embed="rId7" cstate="screen"/>
          <a:srcRect/>
          <a:stretch>
            <a:fillRect/>
          </a:stretch>
        </p:blipFill>
        <p:spPr bwMode="auto">
          <a:xfrm>
            <a:off x="2387392" y="5157014"/>
            <a:ext cx="925612" cy="704448"/>
          </a:xfrm>
          <a:prstGeom prst="rect">
            <a:avLst/>
          </a:prstGeom>
          <a:noFill/>
        </p:spPr>
      </p:pic>
      <p:pic>
        <p:nvPicPr>
          <p:cNvPr id="15" name="Picture 8" descr="C:\Users\lenin\Documents\Estudos\Faculdade\UFABC\2015 Q1\Transformações nos Seres Vivos e Ambiente A-diurno (BC0306)\Seminário\flix.jpg"/>
          <p:cNvPicPr>
            <a:picLocks noChangeAspect="1" noChangeArrowheads="1"/>
          </p:cNvPicPr>
          <p:nvPr/>
        </p:nvPicPr>
        <p:blipFill>
          <a:blip r:embed="rId8" cstate="screen"/>
          <a:srcRect/>
          <a:stretch>
            <a:fillRect/>
          </a:stretch>
        </p:blipFill>
        <p:spPr bwMode="auto">
          <a:xfrm>
            <a:off x="3116525" y="5392516"/>
            <a:ext cx="648072" cy="844618"/>
          </a:xfrm>
          <a:prstGeom prst="rect">
            <a:avLst/>
          </a:prstGeom>
          <a:noFill/>
        </p:spPr>
      </p:pic>
      <p:pic>
        <p:nvPicPr>
          <p:cNvPr id="16" name="Picture 8" descr="C:\Users\lenin\Documents\Estudos\Faculdade\UFABC\2015 Q1\Transformações nos Seres Vivos e Ambiente A-diurno (BC0306)\Seminário\flix.jpg"/>
          <p:cNvPicPr>
            <a:picLocks noChangeAspect="1" noChangeArrowheads="1"/>
          </p:cNvPicPr>
          <p:nvPr/>
        </p:nvPicPr>
        <p:blipFill>
          <a:blip r:embed="rId8" cstate="screen"/>
          <a:srcRect/>
          <a:stretch>
            <a:fillRect/>
          </a:stretch>
        </p:blipFill>
        <p:spPr bwMode="auto">
          <a:xfrm>
            <a:off x="8413792" y="1258653"/>
            <a:ext cx="648072" cy="844618"/>
          </a:xfrm>
          <a:prstGeom prst="rect">
            <a:avLst/>
          </a:prstGeom>
          <a:noFill/>
        </p:spPr>
      </p:pic>
      <p:pic>
        <p:nvPicPr>
          <p:cNvPr id="17" name="Picture 8" descr="C:\Users\lenin\Documents\Estudos\Faculdade\UFABC\2015 Q1\Transformações nos Seres Vivos e Ambiente A-diurno (BC0306)\Seminário\flix.jpg"/>
          <p:cNvPicPr>
            <a:picLocks noChangeAspect="1" noChangeArrowheads="1"/>
          </p:cNvPicPr>
          <p:nvPr/>
        </p:nvPicPr>
        <p:blipFill>
          <a:blip r:embed="rId8" cstate="screen"/>
          <a:srcRect/>
          <a:stretch>
            <a:fillRect/>
          </a:stretch>
        </p:blipFill>
        <p:spPr bwMode="auto">
          <a:xfrm>
            <a:off x="8394086" y="3562493"/>
            <a:ext cx="648072" cy="844618"/>
          </a:xfrm>
          <a:prstGeom prst="rect">
            <a:avLst/>
          </a:prstGeom>
          <a:noFill/>
        </p:spPr>
      </p:pic>
      <p:pic>
        <p:nvPicPr>
          <p:cNvPr id="20" name="Picture 8" descr="C:\Users\lenin\Documents\Estudos\Faculdade\UFABC\2015 Q1\Transformações nos Seres Vivos e Ambiente A-diurno (BC0306)\Seminário\flix.jpg"/>
          <p:cNvPicPr>
            <a:picLocks noChangeAspect="1" noChangeArrowheads="1"/>
          </p:cNvPicPr>
          <p:nvPr/>
        </p:nvPicPr>
        <p:blipFill>
          <a:blip r:embed="rId8" cstate="screen"/>
          <a:srcRect/>
          <a:stretch>
            <a:fillRect/>
          </a:stretch>
        </p:blipFill>
        <p:spPr bwMode="auto">
          <a:xfrm>
            <a:off x="8368450" y="5191934"/>
            <a:ext cx="648072" cy="844618"/>
          </a:xfrm>
          <a:prstGeom prst="rect">
            <a:avLst/>
          </a:prstGeom>
          <a:noFill/>
        </p:spPr>
      </p:pic>
      <p:sp>
        <p:nvSpPr>
          <p:cNvPr id="23" name="CaixaDeTexto 22"/>
          <p:cNvSpPr txBox="1"/>
          <p:nvPr/>
        </p:nvSpPr>
        <p:spPr>
          <a:xfrm>
            <a:off x="1489264" y="6390056"/>
            <a:ext cx="892899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dirty="0" smtClean="0">
                <a:solidFill>
                  <a:schemeClr val="bg2">
                    <a:lumMod val="50000"/>
                    <a:lumOff val="50000"/>
                  </a:schemeClr>
                </a:solidFill>
                <a:hlinkClick r:id="rId9"/>
              </a:rPr>
              <a:t>http://www.mundosustentavel.com.br/2015/02/quantidade-de-agua-necessaria-para-produzir-16-tipos-de-alimentos/</a:t>
            </a:r>
            <a:endParaRPr lang="pt-BR" sz="800" dirty="0" smtClean="0">
              <a:solidFill>
                <a:schemeClr val="bg2">
                  <a:lumMod val="50000"/>
                  <a:lumOff val="50000"/>
                </a:schemeClr>
              </a:solidFill>
            </a:endParaRPr>
          </a:p>
          <a:p>
            <a:r>
              <a:rPr lang="pt-BR" sz="800" dirty="0">
                <a:solidFill>
                  <a:schemeClr val="bg2">
                    <a:lumMod val="50000"/>
                    <a:lumOff val="50000"/>
                  </a:schemeClr>
                </a:solidFill>
                <a:hlinkClick r:id="rId10"/>
              </a:rPr>
              <a:t>http://thinkprogress.org/climate/2014/05/01/2112531/eat-insects</a:t>
            </a:r>
            <a:r>
              <a:rPr lang="pt-BR" sz="800" dirty="0" smtClean="0">
                <a:solidFill>
                  <a:schemeClr val="bg2">
                    <a:lumMod val="50000"/>
                    <a:lumOff val="50000"/>
                  </a:schemeClr>
                </a:solidFill>
                <a:hlinkClick r:id="rId10"/>
              </a:rPr>
              <a:t>/</a:t>
            </a:r>
            <a:endParaRPr lang="pt-BR" sz="800" dirty="0" smtClean="0">
              <a:solidFill>
                <a:schemeClr val="bg2">
                  <a:lumMod val="50000"/>
                  <a:lumOff val="50000"/>
                </a:schemeClr>
              </a:solidFill>
            </a:endParaRPr>
          </a:p>
          <a:p>
            <a:r>
              <a:rPr lang="pt-BR" sz="800" dirty="0">
                <a:solidFill>
                  <a:schemeClr val="bg2">
                    <a:lumMod val="50000"/>
                    <a:lumOff val="50000"/>
                  </a:schemeClr>
                </a:solidFill>
                <a:hlinkClick r:id="rId11"/>
              </a:rPr>
              <a:t>https://</a:t>
            </a:r>
            <a:r>
              <a:rPr lang="pt-BR" sz="800" dirty="0" smtClean="0">
                <a:solidFill>
                  <a:schemeClr val="bg2">
                    <a:lumMod val="50000"/>
                    <a:lumOff val="50000"/>
                  </a:schemeClr>
                </a:solidFill>
                <a:hlinkClick r:id="rId11"/>
              </a:rPr>
              <a:t>www.ted.com/talks/marcel_dicke_why_not_eat_insects</a:t>
            </a:r>
            <a:endParaRPr lang="pt-BR" sz="800" dirty="0" smtClean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8" name="CaixaDeTexto 27"/>
          <p:cNvSpPr txBox="1"/>
          <p:nvPr/>
        </p:nvSpPr>
        <p:spPr>
          <a:xfrm>
            <a:off x="8330740" y="3526697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+1</a:t>
            </a:r>
          </a:p>
        </p:txBody>
      </p:sp>
      <p:sp>
        <p:nvSpPr>
          <p:cNvPr id="29" name="CaixaDeTexto 28"/>
          <p:cNvSpPr txBox="1"/>
          <p:nvPr/>
        </p:nvSpPr>
        <p:spPr>
          <a:xfrm>
            <a:off x="8377803" y="1213388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+1</a:t>
            </a:r>
          </a:p>
        </p:txBody>
      </p:sp>
      <p:sp>
        <p:nvSpPr>
          <p:cNvPr id="30" name="CaixaDeTexto 29"/>
          <p:cNvSpPr txBox="1"/>
          <p:nvPr/>
        </p:nvSpPr>
        <p:spPr>
          <a:xfrm>
            <a:off x="8285475" y="5155722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+1</a:t>
            </a:r>
          </a:p>
        </p:txBody>
      </p:sp>
      <p:sp>
        <p:nvSpPr>
          <p:cNvPr id="31" name="CaixaDeTexto 30"/>
          <p:cNvSpPr txBox="1"/>
          <p:nvPr/>
        </p:nvSpPr>
        <p:spPr>
          <a:xfrm>
            <a:off x="3062207" y="5363985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+1</a:t>
            </a:r>
          </a:p>
        </p:txBody>
      </p:sp>
      <p:sp>
        <p:nvSpPr>
          <p:cNvPr id="37" name="Título 2"/>
          <p:cNvSpPr txBox="1">
            <a:spLocks/>
          </p:cNvSpPr>
          <p:nvPr/>
        </p:nvSpPr>
        <p:spPr>
          <a:xfrm>
            <a:off x="1788160" y="197620"/>
            <a:ext cx="8575040" cy="11430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660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E como fazer mais?</a:t>
            </a:r>
            <a:endParaRPr lang="pt-BR" sz="66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4" name="CaixaDeTexto 33"/>
          <p:cNvSpPr txBox="1"/>
          <p:nvPr/>
        </p:nvSpPr>
        <p:spPr>
          <a:xfrm rot="20058034">
            <a:off x="332004" y="1052170"/>
            <a:ext cx="208309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1Kg carne bovina</a:t>
            </a:r>
          </a:p>
          <a:p>
            <a:pPr algn="ctr"/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15400l de água</a:t>
            </a:r>
          </a:p>
        </p:txBody>
      </p:sp>
      <p:sp>
        <p:nvSpPr>
          <p:cNvPr id="36" name="CaixaDeTexto 35"/>
          <p:cNvSpPr txBox="1"/>
          <p:nvPr/>
        </p:nvSpPr>
        <p:spPr>
          <a:xfrm rot="20022713">
            <a:off x="1114220" y="1461491"/>
            <a:ext cx="101983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~1525 x </a:t>
            </a:r>
          </a:p>
        </p:txBody>
      </p:sp>
      <p:pic>
        <p:nvPicPr>
          <p:cNvPr id="38" name="Picture 2" descr="waterconservationdiagram"/>
          <p:cNvPicPr>
            <a:picLocks noChangeAspect="1" noChangeArrowheads="1"/>
          </p:cNvPicPr>
          <p:nvPr/>
        </p:nvPicPr>
        <p:blipFill>
          <a:blip r:embed="rId12" cstate="screen"/>
          <a:srcRect/>
          <a:stretch>
            <a:fillRect/>
          </a:stretch>
        </p:blipFill>
        <p:spPr bwMode="auto">
          <a:xfrm>
            <a:off x="1564640" y="1759644"/>
            <a:ext cx="4358969" cy="3310195"/>
          </a:xfrm>
          <a:prstGeom prst="rect">
            <a:avLst/>
          </a:prstGeom>
          <a:noFill/>
        </p:spPr>
      </p:pic>
      <p:pic>
        <p:nvPicPr>
          <p:cNvPr id="35" name="Picture 6" descr="C:\Users\lenin\Documents\Estudos\Faculdade\UFABC\2015 Q1\Transformações nos Seres Vivos e Ambiente A-diurno (BC0306)\Seminário\galao.jpg"/>
          <p:cNvPicPr>
            <a:picLocks noChangeAspect="1" noChangeArrowheads="1"/>
          </p:cNvPicPr>
          <p:nvPr/>
        </p:nvPicPr>
        <p:blipFill>
          <a:blip r:embed="rId13" cstate="screen"/>
          <a:stretch>
            <a:fillRect/>
          </a:stretch>
        </p:blipFill>
        <p:spPr bwMode="auto">
          <a:xfrm rot="431632">
            <a:off x="2041873" y="1164162"/>
            <a:ext cx="422194" cy="724052"/>
          </a:xfrm>
          <a:prstGeom prst="rect">
            <a:avLst/>
          </a:prstGeom>
          <a:noFill/>
        </p:spPr>
      </p:pic>
      <p:pic>
        <p:nvPicPr>
          <p:cNvPr id="33" name="Picture 3" descr="C:\Users\lenin\Documents\Estudos\Faculdade\UFABC\2015 Q1\Transformações nos Seres Vivos e Ambiente A-diurno (BC0306)\Seminário\amigodopinoquio.png"/>
          <p:cNvPicPr>
            <a:picLocks noChangeAspect="1" noChangeArrowheads="1"/>
          </p:cNvPicPr>
          <p:nvPr/>
        </p:nvPicPr>
        <p:blipFill>
          <a:blip r:embed="rId14" cstate="screen"/>
          <a:srcRect/>
          <a:stretch>
            <a:fillRect/>
          </a:stretch>
        </p:blipFill>
        <p:spPr bwMode="auto">
          <a:xfrm rot="738245">
            <a:off x="5061156" y="1003828"/>
            <a:ext cx="1316606" cy="1667128"/>
          </a:xfrm>
          <a:prstGeom prst="rect">
            <a:avLst/>
          </a:prstGeom>
          <a:noFill/>
        </p:spPr>
      </p:pic>
      <p:sp>
        <p:nvSpPr>
          <p:cNvPr id="39" name="CaixaDeTexto 38"/>
          <p:cNvSpPr txBox="1"/>
          <p:nvPr/>
        </p:nvSpPr>
        <p:spPr>
          <a:xfrm rot="20686821">
            <a:off x="4959256" y="1262862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+1</a:t>
            </a:r>
          </a:p>
        </p:txBody>
      </p:sp>
      <p:sp>
        <p:nvSpPr>
          <p:cNvPr id="40" name="CaixaDeTexto 39"/>
          <p:cNvSpPr txBox="1"/>
          <p:nvPr/>
        </p:nvSpPr>
        <p:spPr>
          <a:xfrm rot="1494320">
            <a:off x="6198776" y="1212061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+1</a:t>
            </a:r>
          </a:p>
        </p:txBody>
      </p:sp>
      <p:sp>
        <p:nvSpPr>
          <p:cNvPr id="41" name="CaixaDeTexto 40"/>
          <p:cNvSpPr txBox="1"/>
          <p:nvPr/>
        </p:nvSpPr>
        <p:spPr>
          <a:xfrm rot="423034">
            <a:off x="6066696" y="2278862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+1</a:t>
            </a:r>
          </a:p>
        </p:txBody>
      </p:sp>
      <p:sp>
        <p:nvSpPr>
          <p:cNvPr id="42" name="CaixaDeTexto 41"/>
          <p:cNvSpPr txBox="1"/>
          <p:nvPr/>
        </p:nvSpPr>
        <p:spPr>
          <a:xfrm>
            <a:off x="9033078" y="3499538"/>
            <a:ext cx="154080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Baixa</a:t>
            </a:r>
            <a:r>
              <a:rPr lang="pt-BR" sz="1600" dirty="0">
                <a:solidFill>
                  <a:srgbClr val="FFC000"/>
                </a:solidFill>
                <a:latin typeface="Comic Sans MS" pitchFamily="66" charset="0"/>
              </a:rPr>
              <a:t> </a:t>
            </a:r>
            <a:endParaRPr lang="pt-BR" sz="1600" dirty="0" smtClean="0">
              <a:solidFill>
                <a:srgbClr val="FFC000"/>
              </a:solidFill>
              <a:latin typeface="Comic Sans MS" pitchFamily="66" charset="0"/>
            </a:endParaRP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recombinação 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virótica para 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humanos </a:t>
            </a:r>
            <a:endParaRPr lang="pt-BR" sz="1600" dirty="0">
              <a:solidFill>
                <a:srgbClr val="FFC000"/>
              </a:solidFill>
              <a:latin typeface="Comic Sans MS" pitchFamily="66" charset="0"/>
            </a:endParaRPr>
          </a:p>
        </p:txBody>
      </p:sp>
      <p:sp>
        <p:nvSpPr>
          <p:cNvPr id="43" name="CaixaDeTexto 42"/>
          <p:cNvSpPr txBox="1"/>
          <p:nvPr/>
        </p:nvSpPr>
        <p:spPr>
          <a:xfrm>
            <a:off x="9006728" y="5130086"/>
            <a:ext cx="173797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1Kg equivale em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calorias a 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6 x Hot-Dogs ou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10 x Big </a:t>
            </a:r>
            <a:r>
              <a:rPr lang="pt-BR" sz="1600" dirty="0" err="1" smtClean="0">
                <a:solidFill>
                  <a:srgbClr val="FFC000"/>
                </a:solidFill>
                <a:latin typeface="Comic Sans MS" pitchFamily="66" charset="0"/>
              </a:rPr>
              <a:t>Macs</a:t>
            </a:r>
            <a:endParaRPr lang="pt-BR" sz="1600" dirty="0" smtClean="0">
              <a:solidFill>
                <a:srgbClr val="FFC000"/>
              </a:solidFill>
              <a:latin typeface="Comic Sans MS" pitchFamily="66" charset="0"/>
            </a:endParaRPr>
          </a:p>
        </p:txBody>
      </p:sp>
      <p:sp>
        <p:nvSpPr>
          <p:cNvPr id="45" name="CaixaDeTexto 44"/>
          <p:cNvSpPr txBox="1"/>
          <p:nvPr/>
        </p:nvSpPr>
        <p:spPr>
          <a:xfrm>
            <a:off x="3767918" y="5339721"/>
            <a:ext cx="20649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Menos dejetos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Menos amônia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Menos gases estufa</a:t>
            </a:r>
          </a:p>
        </p:txBody>
      </p:sp>
      <p:sp>
        <p:nvSpPr>
          <p:cNvPr id="46" name="CaixaDeTexto 45"/>
          <p:cNvSpPr txBox="1"/>
          <p:nvPr/>
        </p:nvSpPr>
        <p:spPr>
          <a:xfrm>
            <a:off x="9055025" y="1186645"/>
            <a:ext cx="161775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Rico em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Proteínas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-Gordura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+Ferro e Cálcio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Vitaminas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A, B1, B2 e D</a:t>
            </a:r>
            <a:endParaRPr lang="pt-BR" sz="1600" dirty="0">
              <a:solidFill>
                <a:srgbClr val="FFC000"/>
              </a:solidFill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18613965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aixaDeTexto 22"/>
          <p:cNvSpPr txBox="1"/>
          <p:nvPr/>
        </p:nvSpPr>
        <p:spPr>
          <a:xfrm>
            <a:off x="1489264" y="6519446"/>
            <a:ext cx="89289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800" dirty="0" smtClean="0">
              <a:solidFill>
                <a:schemeClr val="bg2">
                  <a:lumMod val="50000"/>
                  <a:lumOff val="50000"/>
                </a:schemeClr>
              </a:solidFill>
              <a:hlinkClick r:id="rId3"/>
            </a:endParaRPr>
          </a:p>
          <a:p>
            <a:r>
              <a:rPr lang="pt-BR" sz="800" dirty="0" smtClean="0">
                <a:solidFill>
                  <a:schemeClr val="bg2">
                    <a:lumMod val="50000"/>
                    <a:lumOff val="50000"/>
                  </a:schemeClr>
                </a:solidFill>
                <a:hlinkClick r:id="rId3"/>
              </a:rPr>
              <a:t>https://www.ted.com/talks/marcel_dicke_why_not_eat_insects</a:t>
            </a:r>
            <a:endParaRPr lang="pt-BR" sz="800" dirty="0" smtClean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7" name="Título 2"/>
          <p:cNvSpPr txBox="1">
            <a:spLocks/>
          </p:cNvSpPr>
          <p:nvPr/>
        </p:nvSpPr>
        <p:spPr>
          <a:xfrm>
            <a:off x="1788160" y="197620"/>
            <a:ext cx="8575040" cy="11430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660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E como fazer mais?</a:t>
            </a:r>
            <a:endParaRPr lang="pt-BR" sz="66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8" name="Picture 2" descr="C:\Users\lenin\Documents\Estudos\Faculdade\UFABC\2015 Q1\Transformações nos Seres Vivos e Ambiente A-diurno (BC0306)\Seminário\farm.jpg"/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2537128" y="1380520"/>
            <a:ext cx="6989012" cy="475252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xmlns="" val="9110893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CaixaDeTexto 22"/>
          <p:cNvSpPr txBox="1"/>
          <p:nvPr/>
        </p:nvSpPr>
        <p:spPr>
          <a:xfrm>
            <a:off x="1624762" y="3884840"/>
            <a:ext cx="1825924" cy="2154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sz="800" dirty="0" smtClean="0">
                <a:solidFill>
                  <a:schemeClr val="bg2">
                    <a:lumMod val="50000"/>
                    <a:lumOff val="50000"/>
                  </a:schemeClr>
                </a:solidFill>
                <a:hlinkClick r:id="rId3"/>
              </a:rPr>
              <a:t>http</a:t>
            </a:r>
            <a:r>
              <a:rPr lang="pt-BR" sz="800" dirty="0">
                <a:solidFill>
                  <a:schemeClr val="bg2">
                    <a:lumMod val="50000"/>
                    <a:lumOff val="50000"/>
                  </a:schemeClr>
                </a:solidFill>
                <a:hlinkClick r:id="rId3"/>
              </a:rPr>
              <a:t>://aspirefg.com</a:t>
            </a:r>
            <a:r>
              <a:rPr lang="pt-BR" sz="800" dirty="0" smtClean="0">
                <a:solidFill>
                  <a:schemeClr val="bg2">
                    <a:lumMod val="50000"/>
                    <a:lumOff val="50000"/>
                  </a:schemeClr>
                </a:solidFill>
                <a:hlinkClick r:id="rId3"/>
              </a:rPr>
              <a:t>/</a:t>
            </a:r>
            <a:endParaRPr lang="pt-BR" sz="800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26" name="Picture 2" descr="http://aspirefg.com/images/nutrition_infographic_from_presentation.jpg"/>
          <p:cNvPicPr>
            <a:picLocks noChangeAspect="1" noChangeArrowheads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11704" y="4094178"/>
            <a:ext cx="3278185" cy="19236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i2.cdn.turner.com/cnn/dam/assets/140723103456-insect-farming-inside-africa-infographic-beef-entertain-feature.jpg"/>
          <p:cNvPicPr>
            <a:picLocks noChangeAspect="1" noChangeArrowheads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1872449" y="155567"/>
            <a:ext cx="4210050" cy="3143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i2.cdn.turner.com/cnn/dam/assets/140723104009-insect-farming-inside-africa-infographic-cricket-entertain-feature.jpg"/>
          <p:cNvPicPr>
            <a:picLocks noChangeAspect="1" noChangeArrowheads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6237023" y="155567"/>
            <a:ext cx="4210050" cy="3143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Retângulo 1"/>
          <p:cNvSpPr/>
          <p:nvPr/>
        </p:nvSpPr>
        <p:spPr>
          <a:xfrm>
            <a:off x="1814421" y="3298817"/>
            <a:ext cx="8658530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800" dirty="0">
                <a:solidFill>
                  <a:schemeClr val="bg2">
                    <a:lumMod val="50000"/>
                    <a:lumOff val="50000"/>
                  </a:schemeClr>
                </a:solidFill>
                <a:hlinkClick r:id="rId3"/>
              </a:rPr>
              <a:t>http://edition.cnn.com/2014/07/29/world/africa/can-a-palm-weevil-cure-world-hunger/</a:t>
            </a:r>
          </a:p>
        </p:txBody>
      </p:sp>
      <p:pic>
        <p:nvPicPr>
          <p:cNvPr id="1034" name="Picture 10" descr="Screen Shot 2013-05-13 at 3.45.14 PM"/>
          <p:cNvPicPr>
            <a:picLocks noChangeAspect="1" noChangeArrowheads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3450686" y="3514261"/>
            <a:ext cx="4839294" cy="29954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tângulo 2"/>
          <p:cNvSpPr/>
          <p:nvPr/>
        </p:nvSpPr>
        <p:spPr>
          <a:xfrm>
            <a:off x="3398924" y="6509669"/>
            <a:ext cx="4934186" cy="2187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BR" sz="800" dirty="0">
                <a:solidFill>
                  <a:schemeClr val="bg2">
                    <a:lumMod val="50000"/>
                    <a:lumOff val="50000"/>
                  </a:schemeClr>
                </a:solidFill>
                <a:hlinkClick r:id="rId8"/>
              </a:rPr>
              <a:t>http://qz.com/84127/five-reasons-we-should-all-be-eating-insects</a:t>
            </a:r>
            <a:r>
              <a:rPr lang="pt-BR" sz="800" dirty="0" smtClean="0">
                <a:solidFill>
                  <a:schemeClr val="bg2">
                    <a:lumMod val="50000"/>
                    <a:lumOff val="50000"/>
                  </a:schemeClr>
                </a:solidFill>
                <a:hlinkClick r:id="rId8"/>
              </a:rPr>
              <a:t>/</a:t>
            </a:r>
            <a:endParaRPr lang="pt-BR" sz="800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4" name="CaixaDeTexto 3"/>
          <p:cNvSpPr txBox="1"/>
          <p:nvPr/>
        </p:nvSpPr>
        <p:spPr>
          <a:xfrm>
            <a:off x="701761" y="985323"/>
            <a:ext cx="1067920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 smtClean="0"/>
              <a:t>10977,6l</a:t>
            </a:r>
          </a:p>
          <a:p>
            <a:pPr algn="ctr"/>
            <a:r>
              <a:rPr lang="pt-BR" dirty="0" smtClean="0"/>
              <a:t>11,3Kg</a:t>
            </a:r>
          </a:p>
          <a:p>
            <a:pPr algn="ctr"/>
            <a:r>
              <a:rPr lang="pt-BR" dirty="0" smtClean="0"/>
              <a:t>124,9m²</a:t>
            </a:r>
          </a:p>
          <a:p>
            <a:pPr algn="ctr"/>
            <a:endParaRPr lang="pt-BR" dirty="0" smtClean="0"/>
          </a:p>
          <a:p>
            <a:pPr algn="ctr"/>
            <a:endParaRPr lang="pt-BR" dirty="0"/>
          </a:p>
          <a:p>
            <a:pPr algn="ctr"/>
            <a:endParaRPr lang="pt-BR" dirty="0"/>
          </a:p>
          <a:p>
            <a:pPr algn="ctr"/>
            <a:r>
              <a:rPr lang="pt-BR" dirty="0" smtClean="0"/>
              <a:t>0,45Kg</a:t>
            </a:r>
            <a:endParaRPr lang="pt-BR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10515318" y="985323"/>
            <a:ext cx="931665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dirty="0" smtClean="0"/>
              <a:t>3,7l</a:t>
            </a:r>
          </a:p>
          <a:p>
            <a:pPr algn="ctr"/>
            <a:r>
              <a:rPr lang="pt-BR" dirty="0" smtClean="0"/>
              <a:t>0,9Kg</a:t>
            </a:r>
          </a:p>
          <a:p>
            <a:pPr algn="ctr"/>
            <a:r>
              <a:rPr lang="pt-BR" dirty="0" smtClean="0"/>
              <a:t>12,4m²</a:t>
            </a:r>
          </a:p>
          <a:p>
            <a:pPr algn="ctr"/>
            <a:endParaRPr lang="pt-BR" dirty="0"/>
          </a:p>
          <a:p>
            <a:pPr algn="ctr"/>
            <a:endParaRPr lang="pt-BR" dirty="0"/>
          </a:p>
          <a:p>
            <a:pPr algn="ctr"/>
            <a:endParaRPr lang="pt-BR" dirty="0"/>
          </a:p>
          <a:p>
            <a:pPr algn="ctr"/>
            <a:r>
              <a:rPr lang="pt-BR" dirty="0" smtClean="0"/>
              <a:t>0,45Kg</a:t>
            </a:r>
            <a:endParaRPr lang="pt-BR" dirty="0"/>
          </a:p>
        </p:txBody>
      </p:sp>
      <p:pic>
        <p:nvPicPr>
          <p:cNvPr id="5" name="Picture 2" descr="insects as food production"/>
          <p:cNvPicPr>
            <a:picLocks noChangeAspect="1" noChangeArrowheads="1"/>
          </p:cNvPicPr>
          <p:nvPr/>
        </p:nvPicPr>
        <p:blipFill>
          <a:blip r:embed="rId9" cstate="screen">
            <a:extLst>
              <a:ext uri="{28A0092B-C50C-407E-A947-70E740481C1C}">
                <a14:useLocalDpi xmlns:a14="http://schemas.microsoft.com/office/drawing/2010/main" xmlns="" val="0"/>
              </a:ext>
            </a:extLst>
          </a:blip>
          <a:srcRect/>
          <a:stretch>
            <a:fillRect/>
          </a:stretch>
        </p:blipFill>
        <p:spPr bwMode="auto">
          <a:xfrm>
            <a:off x="8341743" y="3932180"/>
            <a:ext cx="3743864" cy="22772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tângulo 5"/>
          <p:cNvSpPr/>
          <p:nvPr/>
        </p:nvSpPr>
        <p:spPr>
          <a:xfrm>
            <a:off x="8255476" y="3708212"/>
            <a:ext cx="3034499" cy="2154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t-BR" sz="800" dirty="0">
                <a:solidFill>
                  <a:schemeClr val="bg2">
                    <a:lumMod val="75000"/>
                  </a:schemeClr>
                </a:solidFill>
                <a:hlinkClick r:id="rId10"/>
              </a:rPr>
              <a:t>http://healthcoachpenny.com/eat-bugs-everyones-doing-it</a:t>
            </a:r>
            <a:r>
              <a:rPr lang="pt-BR" sz="800" dirty="0" smtClean="0">
                <a:solidFill>
                  <a:schemeClr val="bg2">
                    <a:lumMod val="75000"/>
                  </a:schemeClr>
                </a:solidFill>
                <a:hlinkClick r:id="rId10"/>
              </a:rPr>
              <a:t>/</a:t>
            </a:r>
            <a:endParaRPr lang="pt-BR" sz="800" dirty="0">
              <a:solidFill>
                <a:schemeClr val="bg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0948856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xmlns="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5"/>
          <p:cNvSpPr txBox="1">
            <a:spLocks/>
          </p:cNvSpPr>
          <p:nvPr/>
        </p:nvSpPr>
        <p:spPr>
          <a:xfrm>
            <a:off x="2042343" y="2435179"/>
            <a:ext cx="8229600" cy="1143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6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O que é comida?</a:t>
            </a:r>
            <a:endParaRPr kumimoji="0" lang="pt-BR" sz="66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436899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ítulo 5"/>
          <p:cNvSpPr txBox="1">
            <a:spLocks/>
          </p:cNvSpPr>
          <p:nvPr/>
        </p:nvSpPr>
        <p:spPr>
          <a:xfrm>
            <a:off x="2042343" y="2435179"/>
            <a:ext cx="8229600" cy="1143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6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O que é comida?</a:t>
            </a:r>
            <a:endParaRPr kumimoji="0" lang="pt-BR" sz="66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4" name="Picture 2" descr="C:\Users\lenin\Documents\Estudos\Faculdade\UFABC\2015 Q1\Transformações nos Seres Vivos e Ambiente A-diurno (BC0306)\Seminário\bigtasty.jpg"/>
          <p:cNvPicPr>
            <a:picLocks noChangeAspect="1" noChangeArrowheads="1"/>
          </p:cNvPicPr>
          <p:nvPr/>
        </p:nvPicPr>
        <p:blipFill>
          <a:blip r:embed="rId3" cstate="screen"/>
          <a:stretch>
            <a:fillRect/>
          </a:stretch>
        </p:blipFill>
        <p:spPr bwMode="auto">
          <a:xfrm rot="19820829">
            <a:off x="1078312" y="1234572"/>
            <a:ext cx="2467536" cy="1584158"/>
          </a:xfrm>
          <a:prstGeom prst="rect">
            <a:avLst/>
          </a:prstGeom>
          <a:noFill/>
        </p:spPr>
      </p:pic>
      <p:sp>
        <p:nvSpPr>
          <p:cNvPr id="5" name="CaixaDeTexto 4"/>
          <p:cNvSpPr txBox="1"/>
          <p:nvPr/>
        </p:nvSpPr>
        <p:spPr>
          <a:xfrm rot="20717131">
            <a:off x="3456967" y="635114"/>
            <a:ext cx="1925527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841 cal = 42%</a:t>
            </a:r>
          </a:p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55g gorduras = 101%</a:t>
            </a:r>
          </a:p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23g saturada = 104%</a:t>
            </a:r>
          </a:p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1.454</a:t>
            </a:r>
            <a:r>
              <a:rPr lang="pt-BR" sz="1400" dirty="0" err="1" smtClean="0">
                <a:solidFill>
                  <a:srgbClr val="FFC000"/>
                </a:solidFill>
                <a:latin typeface="Comic Sans MS" pitchFamily="66" charset="0"/>
              </a:rPr>
              <a:t>mg</a:t>
            </a:r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 sódio = 61%</a:t>
            </a:r>
          </a:p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1,9g trans = ?</a:t>
            </a:r>
            <a:endParaRPr lang="pt-BR" sz="1400" dirty="0">
              <a:solidFill>
                <a:srgbClr val="FFC000"/>
              </a:solidFill>
              <a:latin typeface="Comic Sans MS" pitchFamily="66" charset="0"/>
            </a:endParaRPr>
          </a:p>
        </p:txBody>
      </p:sp>
      <p:sp>
        <p:nvSpPr>
          <p:cNvPr id="6" name="CaixaDeTexto 5"/>
          <p:cNvSpPr txBox="1"/>
          <p:nvPr/>
        </p:nvSpPr>
        <p:spPr>
          <a:xfrm rot="20366639">
            <a:off x="1878850" y="331815"/>
            <a:ext cx="19960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FFC000"/>
                </a:solidFill>
                <a:latin typeface="Comic Sans MS" pitchFamily="66" charset="0"/>
              </a:rPr>
              <a:t>Big </a:t>
            </a:r>
            <a:r>
              <a:rPr lang="pt-BR" sz="3200" dirty="0" err="1" smtClean="0">
                <a:solidFill>
                  <a:srgbClr val="FFC000"/>
                </a:solidFill>
                <a:latin typeface="Comic Sans MS" pitchFamily="66" charset="0"/>
              </a:rPr>
              <a:t>Tasty</a:t>
            </a:r>
            <a:endParaRPr lang="pt-BR" sz="3200" dirty="0">
              <a:solidFill>
                <a:srgbClr val="FFC000"/>
              </a:solidFill>
              <a:latin typeface="Comic Sans MS" pitchFamily="66" charset="0"/>
            </a:endParaRPr>
          </a:p>
        </p:txBody>
      </p:sp>
      <p:pic>
        <p:nvPicPr>
          <p:cNvPr id="7" name="Picture 3" descr="C:\Users\lenin\Documents\Estudos\Faculdade\UFABC\2015 Q1\Transformações nos Seres Vivos e Ambiente A-diurno (BC0306)\Seminário\bk.jpg"/>
          <p:cNvPicPr>
            <a:picLocks noChangeAspect="1" noChangeArrowheads="1"/>
          </p:cNvPicPr>
          <p:nvPr/>
        </p:nvPicPr>
        <p:blipFill>
          <a:blip r:embed="rId4" cstate="screen"/>
          <a:stretch>
            <a:fillRect/>
          </a:stretch>
        </p:blipFill>
        <p:spPr bwMode="auto">
          <a:xfrm rot="1540706">
            <a:off x="8649832" y="4530432"/>
            <a:ext cx="2178565" cy="1810208"/>
          </a:xfrm>
          <a:prstGeom prst="rect">
            <a:avLst/>
          </a:prstGeom>
          <a:noFill/>
        </p:spPr>
      </p:pic>
      <p:sp>
        <p:nvSpPr>
          <p:cNvPr id="8" name="CaixaDeTexto 7"/>
          <p:cNvSpPr txBox="1"/>
          <p:nvPr/>
        </p:nvSpPr>
        <p:spPr>
          <a:xfrm rot="721135">
            <a:off x="6920636" y="4222997"/>
            <a:ext cx="195438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1.529 cal = 76,4%</a:t>
            </a:r>
          </a:p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124g gordura = 225%</a:t>
            </a:r>
          </a:p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53g saturada = 240%</a:t>
            </a:r>
          </a:p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3g trans = ?</a:t>
            </a:r>
          </a:p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2.937</a:t>
            </a:r>
            <a:r>
              <a:rPr lang="pt-BR" sz="1400" dirty="0" err="1" smtClean="0">
                <a:solidFill>
                  <a:srgbClr val="FFC000"/>
                </a:solidFill>
                <a:latin typeface="Comic Sans MS" pitchFamily="66" charset="0"/>
              </a:rPr>
              <a:t>mg</a:t>
            </a:r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 = 122%</a:t>
            </a:r>
          </a:p>
        </p:txBody>
      </p:sp>
      <p:sp>
        <p:nvSpPr>
          <p:cNvPr id="9" name="CaixaDeTexto 8"/>
          <p:cNvSpPr txBox="1"/>
          <p:nvPr/>
        </p:nvSpPr>
        <p:spPr>
          <a:xfrm rot="770390">
            <a:off x="7837743" y="3746686"/>
            <a:ext cx="23310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err="1" smtClean="0">
                <a:solidFill>
                  <a:srgbClr val="FFC000"/>
                </a:solidFill>
                <a:latin typeface="Comic Sans MS" pitchFamily="66" charset="0"/>
              </a:rPr>
              <a:t>Bk</a:t>
            </a:r>
            <a:r>
              <a:rPr lang="pt-BR" sz="3200" dirty="0" smtClean="0">
                <a:solidFill>
                  <a:srgbClr val="FFC000"/>
                </a:solidFill>
                <a:latin typeface="Comic Sans MS" pitchFamily="66" charset="0"/>
              </a:rPr>
              <a:t> </a:t>
            </a:r>
            <a:r>
              <a:rPr lang="pt-BR" sz="3200" dirty="0" err="1" smtClean="0">
                <a:solidFill>
                  <a:srgbClr val="FFC000"/>
                </a:solidFill>
                <a:latin typeface="Comic Sans MS" pitchFamily="66" charset="0"/>
              </a:rPr>
              <a:t>Stacker</a:t>
            </a:r>
            <a:endParaRPr lang="pt-BR" sz="3200" dirty="0">
              <a:solidFill>
                <a:srgbClr val="FFC000"/>
              </a:solidFill>
              <a:latin typeface="Comic Sans MS" pitchFamily="66" charset="0"/>
            </a:endParaRPr>
          </a:p>
        </p:txBody>
      </p:sp>
      <p:sp>
        <p:nvSpPr>
          <p:cNvPr id="11" name="CaixaDeTexto 10"/>
          <p:cNvSpPr txBox="1"/>
          <p:nvPr/>
        </p:nvSpPr>
        <p:spPr>
          <a:xfrm rot="1146383">
            <a:off x="7357692" y="596821"/>
            <a:ext cx="3223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smtClean="0">
                <a:solidFill>
                  <a:srgbClr val="FFC000"/>
                </a:solidFill>
                <a:latin typeface="Comic Sans MS" pitchFamily="66" charset="0"/>
              </a:rPr>
              <a:t>Alimentos enlatados?</a:t>
            </a:r>
          </a:p>
        </p:txBody>
      </p:sp>
      <p:sp>
        <p:nvSpPr>
          <p:cNvPr id="12" name="CaixaDeTexto 11"/>
          <p:cNvSpPr txBox="1"/>
          <p:nvPr/>
        </p:nvSpPr>
        <p:spPr>
          <a:xfrm rot="374870">
            <a:off x="5773193" y="1332860"/>
            <a:ext cx="5176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smtClean="0">
                <a:solidFill>
                  <a:srgbClr val="FFC000"/>
                </a:solidFill>
                <a:latin typeface="Comic Sans MS" pitchFamily="66" charset="0"/>
              </a:rPr>
              <a:t>Pães e massas com farinha branca?</a:t>
            </a:r>
          </a:p>
        </p:txBody>
      </p:sp>
      <p:sp>
        <p:nvSpPr>
          <p:cNvPr id="13" name="CaixaDeTexto 12"/>
          <p:cNvSpPr txBox="1"/>
          <p:nvPr/>
        </p:nvSpPr>
        <p:spPr>
          <a:xfrm rot="836087">
            <a:off x="1853080" y="4736801"/>
            <a:ext cx="3406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smtClean="0">
                <a:solidFill>
                  <a:srgbClr val="FFC000"/>
                </a:solidFill>
                <a:latin typeface="Comic Sans MS" pitchFamily="66" charset="0"/>
              </a:rPr>
              <a:t>Alimentos congelados?</a:t>
            </a:r>
          </a:p>
        </p:txBody>
      </p:sp>
      <p:sp>
        <p:nvSpPr>
          <p:cNvPr id="14" name="CaixaDeTexto 13"/>
          <p:cNvSpPr txBox="1"/>
          <p:nvPr/>
        </p:nvSpPr>
        <p:spPr>
          <a:xfrm>
            <a:off x="1648199" y="5596886"/>
            <a:ext cx="31518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smtClean="0">
                <a:solidFill>
                  <a:srgbClr val="FFC000"/>
                </a:solidFill>
                <a:latin typeface="Comic Sans MS" pitchFamily="66" charset="0"/>
              </a:rPr>
              <a:t>Carnes processadas?</a:t>
            </a:r>
          </a:p>
        </p:txBody>
      </p:sp>
      <p:sp>
        <p:nvSpPr>
          <p:cNvPr id="18" name="CaixaDeTexto 17"/>
          <p:cNvSpPr txBox="1"/>
          <p:nvPr/>
        </p:nvSpPr>
        <p:spPr>
          <a:xfrm>
            <a:off x="1489264" y="6519446"/>
            <a:ext cx="89289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dirty="0">
                <a:solidFill>
                  <a:schemeClr val="bg2">
                    <a:lumMod val="50000"/>
                    <a:lumOff val="50000"/>
                  </a:schemeClr>
                </a:solidFill>
                <a:hlinkClick r:id="rId5"/>
              </a:rPr>
              <a:t>http://exame.abril.com.br/estilo-de-vida/noticias/7-hamburgueres-que-escondem-bomba-de-gordura-e-sal</a:t>
            </a:r>
            <a:endParaRPr lang="pt-BR" sz="800" dirty="0">
              <a:solidFill>
                <a:schemeClr val="bg2">
                  <a:lumMod val="50000"/>
                  <a:lumOff val="50000"/>
                </a:schemeClr>
              </a:solidFill>
            </a:endParaRPr>
          </a:p>
          <a:p>
            <a:r>
              <a:rPr lang="pt-BR" sz="800" dirty="0">
                <a:solidFill>
                  <a:schemeClr val="bg2">
                    <a:lumMod val="50000"/>
                    <a:lumOff val="50000"/>
                  </a:schemeClr>
                </a:solidFill>
                <a:hlinkClick r:id="rId6"/>
              </a:rPr>
              <a:t>http://www.nutricaoemfoco.com/2013/01/10/alimentos-processados-2/</a:t>
            </a:r>
            <a:endParaRPr lang="pt-BR" sz="800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7101771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CaixaDeTexto 28"/>
          <p:cNvSpPr txBox="1"/>
          <p:nvPr/>
        </p:nvSpPr>
        <p:spPr>
          <a:xfrm>
            <a:off x="1489264" y="6519446"/>
            <a:ext cx="89289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dirty="0">
                <a:solidFill>
                  <a:schemeClr val="bg2">
                    <a:lumMod val="50000"/>
                    <a:lumOff val="50000"/>
                  </a:schemeClr>
                </a:solidFill>
                <a:hlinkClick r:id="rId3"/>
              </a:rPr>
              <a:t>http://exame.abril.com.br/estilo-de-vida/noticias/7-hamburgueres-que-escondem-bomba-de-gordura-e-sal</a:t>
            </a:r>
            <a:endParaRPr lang="pt-BR" sz="800" dirty="0">
              <a:solidFill>
                <a:schemeClr val="bg2">
                  <a:lumMod val="50000"/>
                  <a:lumOff val="50000"/>
                </a:schemeClr>
              </a:solidFill>
            </a:endParaRPr>
          </a:p>
          <a:p>
            <a:r>
              <a:rPr lang="pt-BR" sz="800" dirty="0">
                <a:solidFill>
                  <a:schemeClr val="bg2">
                    <a:lumMod val="50000"/>
                    <a:lumOff val="50000"/>
                  </a:schemeClr>
                </a:solidFill>
                <a:hlinkClick r:id="rId4"/>
              </a:rPr>
              <a:t>http://www.nutricaoemfoco.com/2013/01/10/alimentos-processados-2/</a:t>
            </a:r>
            <a:endParaRPr lang="pt-BR" sz="800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17" name="Título 5"/>
          <p:cNvSpPr txBox="1">
            <a:spLocks/>
          </p:cNvSpPr>
          <p:nvPr/>
        </p:nvSpPr>
        <p:spPr>
          <a:xfrm>
            <a:off x="2042343" y="2435179"/>
            <a:ext cx="8229600" cy="1143000"/>
          </a:xfrm>
          <a:prstGeom prst="rect">
            <a:avLst/>
          </a:prstGeom>
        </p:spPr>
        <p:txBody>
          <a:bodyPr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66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O que é comida?</a:t>
            </a:r>
            <a:endParaRPr kumimoji="0" lang="pt-BR" sz="66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pic>
        <p:nvPicPr>
          <p:cNvPr id="15" name="Picture 2"/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 rot="20956682">
            <a:off x="4682623" y="2230638"/>
            <a:ext cx="1187430" cy="148428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6" name="CaixaDeTexto 15"/>
          <p:cNvSpPr txBox="1"/>
          <p:nvPr/>
        </p:nvSpPr>
        <p:spPr>
          <a:xfrm rot="20921642">
            <a:off x="3632833" y="3603348"/>
            <a:ext cx="388279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400" dirty="0" smtClean="0">
                <a:solidFill>
                  <a:srgbClr val="FFC000"/>
                </a:solidFill>
                <a:latin typeface="Comic Sans MS" pitchFamily="66" charset="0"/>
              </a:rPr>
              <a:t>“Não é comida, de acordo </a:t>
            </a:r>
          </a:p>
          <a:p>
            <a:pPr algn="ctr"/>
            <a:r>
              <a:rPr lang="pt-BR" sz="2400" dirty="0" smtClean="0">
                <a:solidFill>
                  <a:srgbClr val="FFC000"/>
                </a:solidFill>
                <a:latin typeface="Comic Sans MS" pitchFamily="66" charset="0"/>
              </a:rPr>
              <a:t>com a definição.”</a:t>
            </a:r>
          </a:p>
          <a:p>
            <a:pPr algn="ctr"/>
            <a:r>
              <a:rPr lang="pt-BR" sz="1600" dirty="0" err="1" smtClean="0">
                <a:solidFill>
                  <a:srgbClr val="FFC000"/>
                </a:solidFill>
                <a:latin typeface="Comic Sans MS" pitchFamily="66" charset="0"/>
              </a:rPr>
              <a:t>Dr</a:t>
            </a:r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 </a:t>
            </a:r>
            <a:r>
              <a:rPr lang="pt-BR" sz="1600" dirty="0" err="1" smtClean="0">
                <a:solidFill>
                  <a:srgbClr val="FFC000"/>
                </a:solidFill>
                <a:latin typeface="Comic Sans MS" pitchFamily="66" charset="0"/>
              </a:rPr>
              <a:t>Hannibal</a:t>
            </a:r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 </a:t>
            </a:r>
            <a:r>
              <a:rPr lang="pt-BR" sz="1600" dirty="0" err="1" smtClean="0">
                <a:solidFill>
                  <a:srgbClr val="FFC000"/>
                </a:solidFill>
                <a:latin typeface="Comic Sans MS" pitchFamily="66" charset="0"/>
              </a:rPr>
              <a:t>Lecter</a:t>
            </a:r>
            <a:endParaRPr lang="pt-BR" sz="1600" dirty="0" smtClean="0">
              <a:solidFill>
                <a:srgbClr val="FFC000"/>
              </a:solidFill>
              <a:latin typeface="Comic Sans MS" pitchFamily="66" charset="0"/>
            </a:endParaRPr>
          </a:p>
        </p:txBody>
      </p:sp>
      <p:sp>
        <p:nvSpPr>
          <p:cNvPr id="25" name="CaixaDeTexto 24"/>
          <p:cNvSpPr txBox="1"/>
          <p:nvPr/>
        </p:nvSpPr>
        <p:spPr>
          <a:xfrm rot="1146383">
            <a:off x="7357692" y="596821"/>
            <a:ext cx="322395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smtClean="0">
                <a:solidFill>
                  <a:srgbClr val="FFC000"/>
                </a:solidFill>
                <a:latin typeface="Comic Sans MS" pitchFamily="66" charset="0"/>
              </a:rPr>
              <a:t>Alimentos enlatados?</a:t>
            </a:r>
          </a:p>
        </p:txBody>
      </p:sp>
      <p:sp>
        <p:nvSpPr>
          <p:cNvPr id="26" name="CaixaDeTexto 25"/>
          <p:cNvSpPr txBox="1"/>
          <p:nvPr/>
        </p:nvSpPr>
        <p:spPr>
          <a:xfrm rot="374870">
            <a:off x="5773193" y="1332860"/>
            <a:ext cx="517641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smtClean="0">
                <a:solidFill>
                  <a:srgbClr val="FFC000"/>
                </a:solidFill>
                <a:latin typeface="Comic Sans MS" pitchFamily="66" charset="0"/>
              </a:rPr>
              <a:t>Pães e massas com farinha branca?</a:t>
            </a:r>
          </a:p>
        </p:txBody>
      </p:sp>
      <p:sp>
        <p:nvSpPr>
          <p:cNvPr id="27" name="CaixaDeTexto 26"/>
          <p:cNvSpPr txBox="1"/>
          <p:nvPr/>
        </p:nvSpPr>
        <p:spPr>
          <a:xfrm rot="836087">
            <a:off x="1853080" y="4736801"/>
            <a:ext cx="3406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smtClean="0">
                <a:solidFill>
                  <a:srgbClr val="FFC000"/>
                </a:solidFill>
                <a:latin typeface="Comic Sans MS" pitchFamily="66" charset="0"/>
              </a:rPr>
              <a:t>Alimentos congelados?</a:t>
            </a:r>
          </a:p>
        </p:txBody>
      </p:sp>
      <p:sp>
        <p:nvSpPr>
          <p:cNvPr id="28" name="CaixaDeTexto 27"/>
          <p:cNvSpPr txBox="1"/>
          <p:nvPr/>
        </p:nvSpPr>
        <p:spPr>
          <a:xfrm>
            <a:off x="1648199" y="5596886"/>
            <a:ext cx="31518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0" dirty="0" smtClean="0">
                <a:solidFill>
                  <a:srgbClr val="FFC000"/>
                </a:solidFill>
                <a:latin typeface="Comic Sans MS" pitchFamily="66" charset="0"/>
              </a:rPr>
              <a:t>Carnes processadas?</a:t>
            </a:r>
          </a:p>
        </p:txBody>
      </p:sp>
      <p:pic>
        <p:nvPicPr>
          <p:cNvPr id="30" name="Picture 2" descr="C:\Users\lenin\Documents\Estudos\Faculdade\UFABC\2015 Q1\Transformações nos Seres Vivos e Ambiente A-diurno (BC0306)\Seminário\bigtasty.jpg"/>
          <p:cNvPicPr>
            <a:picLocks noChangeAspect="1" noChangeArrowheads="1"/>
          </p:cNvPicPr>
          <p:nvPr/>
        </p:nvPicPr>
        <p:blipFill>
          <a:blip r:embed="rId6" cstate="screen"/>
          <a:stretch>
            <a:fillRect/>
          </a:stretch>
        </p:blipFill>
        <p:spPr bwMode="auto">
          <a:xfrm rot="19820829">
            <a:off x="1078312" y="1234572"/>
            <a:ext cx="2467536" cy="1584158"/>
          </a:xfrm>
          <a:prstGeom prst="rect">
            <a:avLst/>
          </a:prstGeom>
          <a:noFill/>
        </p:spPr>
      </p:pic>
      <p:sp>
        <p:nvSpPr>
          <p:cNvPr id="31" name="CaixaDeTexto 30"/>
          <p:cNvSpPr txBox="1"/>
          <p:nvPr/>
        </p:nvSpPr>
        <p:spPr>
          <a:xfrm rot="20717131">
            <a:off x="3456967" y="635114"/>
            <a:ext cx="1925527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841 cal = 42%</a:t>
            </a:r>
          </a:p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55g gorduras = 101%</a:t>
            </a:r>
          </a:p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23g saturada = 104%</a:t>
            </a:r>
          </a:p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1.454</a:t>
            </a:r>
            <a:r>
              <a:rPr lang="pt-BR" sz="1400" dirty="0" err="1" smtClean="0">
                <a:solidFill>
                  <a:srgbClr val="FFC000"/>
                </a:solidFill>
                <a:latin typeface="Comic Sans MS" pitchFamily="66" charset="0"/>
              </a:rPr>
              <a:t>mg</a:t>
            </a:r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 sódio = 61%</a:t>
            </a:r>
          </a:p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1,9g trans = ?</a:t>
            </a:r>
            <a:endParaRPr lang="pt-BR" sz="1400" dirty="0">
              <a:solidFill>
                <a:srgbClr val="FFC000"/>
              </a:solidFill>
              <a:latin typeface="Comic Sans MS" pitchFamily="66" charset="0"/>
            </a:endParaRPr>
          </a:p>
        </p:txBody>
      </p:sp>
      <p:sp>
        <p:nvSpPr>
          <p:cNvPr id="32" name="CaixaDeTexto 31"/>
          <p:cNvSpPr txBox="1"/>
          <p:nvPr/>
        </p:nvSpPr>
        <p:spPr>
          <a:xfrm rot="20366639">
            <a:off x="1878850" y="331815"/>
            <a:ext cx="19960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smtClean="0">
                <a:solidFill>
                  <a:srgbClr val="FFC000"/>
                </a:solidFill>
                <a:latin typeface="Comic Sans MS" pitchFamily="66" charset="0"/>
              </a:rPr>
              <a:t>Big </a:t>
            </a:r>
            <a:r>
              <a:rPr lang="pt-BR" sz="3200" dirty="0" err="1" smtClean="0">
                <a:solidFill>
                  <a:srgbClr val="FFC000"/>
                </a:solidFill>
                <a:latin typeface="Comic Sans MS" pitchFamily="66" charset="0"/>
              </a:rPr>
              <a:t>Tasty</a:t>
            </a:r>
            <a:endParaRPr lang="pt-BR" sz="3200" dirty="0">
              <a:solidFill>
                <a:srgbClr val="FFC000"/>
              </a:solidFill>
              <a:latin typeface="Comic Sans MS" pitchFamily="66" charset="0"/>
            </a:endParaRPr>
          </a:p>
        </p:txBody>
      </p:sp>
      <p:pic>
        <p:nvPicPr>
          <p:cNvPr id="33" name="Picture 3" descr="C:\Users\lenin\Documents\Estudos\Faculdade\UFABC\2015 Q1\Transformações nos Seres Vivos e Ambiente A-diurno (BC0306)\Seminário\bk.jpg"/>
          <p:cNvPicPr>
            <a:picLocks noChangeAspect="1" noChangeArrowheads="1"/>
          </p:cNvPicPr>
          <p:nvPr/>
        </p:nvPicPr>
        <p:blipFill>
          <a:blip r:embed="rId7" cstate="screen"/>
          <a:stretch>
            <a:fillRect/>
          </a:stretch>
        </p:blipFill>
        <p:spPr bwMode="auto">
          <a:xfrm rot="1540706">
            <a:off x="8649832" y="4530432"/>
            <a:ext cx="2178565" cy="1810208"/>
          </a:xfrm>
          <a:prstGeom prst="rect">
            <a:avLst/>
          </a:prstGeom>
          <a:noFill/>
        </p:spPr>
      </p:pic>
      <p:sp>
        <p:nvSpPr>
          <p:cNvPr id="34" name="CaixaDeTexto 33"/>
          <p:cNvSpPr txBox="1"/>
          <p:nvPr/>
        </p:nvSpPr>
        <p:spPr>
          <a:xfrm rot="721135">
            <a:off x="6920636" y="4222997"/>
            <a:ext cx="1954381" cy="11695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1.529 cal = 76,4%</a:t>
            </a:r>
          </a:p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124g gordura = 225%</a:t>
            </a:r>
          </a:p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53g saturada = 240%</a:t>
            </a:r>
          </a:p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3g trans = ?</a:t>
            </a:r>
          </a:p>
          <a:p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2.937</a:t>
            </a:r>
            <a:r>
              <a:rPr lang="pt-BR" sz="1400" dirty="0" err="1" smtClean="0">
                <a:solidFill>
                  <a:srgbClr val="FFC000"/>
                </a:solidFill>
                <a:latin typeface="Comic Sans MS" pitchFamily="66" charset="0"/>
              </a:rPr>
              <a:t>mg</a:t>
            </a:r>
            <a:r>
              <a:rPr lang="pt-BR" sz="1400" dirty="0" smtClean="0">
                <a:solidFill>
                  <a:srgbClr val="FFC000"/>
                </a:solidFill>
                <a:latin typeface="Comic Sans MS" pitchFamily="66" charset="0"/>
              </a:rPr>
              <a:t> = 122%</a:t>
            </a:r>
          </a:p>
        </p:txBody>
      </p:sp>
      <p:sp>
        <p:nvSpPr>
          <p:cNvPr id="35" name="CaixaDeTexto 34"/>
          <p:cNvSpPr txBox="1"/>
          <p:nvPr/>
        </p:nvSpPr>
        <p:spPr>
          <a:xfrm rot="770390">
            <a:off x="7837743" y="3746686"/>
            <a:ext cx="23310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3200" dirty="0" err="1" smtClean="0">
                <a:solidFill>
                  <a:srgbClr val="FFC000"/>
                </a:solidFill>
                <a:latin typeface="Comic Sans MS" pitchFamily="66" charset="0"/>
              </a:rPr>
              <a:t>Bk</a:t>
            </a:r>
            <a:r>
              <a:rPr lang="pt-BR" sz="3200" dirty="0" smtClean="0">
                <a:solidFill>
                  <a:srgbClr val="FFC000"/>
                </a:solidFill>
                <a:latin typeface="Comic Sans MS" pitchFamily="66" charset="0"/>
              </a:rPr>
              <a:t> </a:t>
            </a:r>
            <a:r>
              <a:rPr lang="pt-BR" sz="3200" dirty="0" err="1" smtClean="0">
                <a:solidFill>
                  <a:srgbClr val="FFC000"/>
                </a:solidFill>
                <a:latin typeface="Comic Sans MS" pitchFamily="66" charset="0"/>
              </a:rPr>
              <a:t>Stacker</a:t>
            </a:r>
            <a:endParaRPr lang="pt-BR" sz="3200" dirty="0">
              <a:solidFill>
                <a:srgbClr val="FFC000"/>
              </a:solidFill>
              <a:latin typeface="Comic Sans MS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2884457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50498" y="1292571"/>
            <a:ext cx="5762062" cy="44323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4" name="CaixaDeTexto 3"/>
          <p:cNvSpPr txBox="1"/>
          <p:nvPr/>
        </p:nvSpPr>
        <p:spPr>
          <a:xfrm>
            <a:off x="6545640" y="2018490"/>
            <a:ext cx="2694969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smtClean="0"/>
              <a:t>Países desenvolvidos</a:t>
            </a:r>
          </a:p>
          <a:p>
            <a:r>
              <a:rPr lang="pt-BR" sz="1600" dirty="0" smtClean="0"/>
              <a:t>80kg </a:t>
            </a:r>
            <a:r>
              <a:rPr lang="pt-BR" sz="1600" dirty="0" err="1" smtClean="0"/>
              <a:t>p.p.</a:t>
            </a:r>
            <a:r>
              <a:rPr lang="pt-BR" sz="1600" dirty="0" smtClean="0"/>
              <a:t>/ano</a:t>
            </a:r>
          </a:p>
          <a:p>
            <a:endParaRPr lang="pt-BR" sz="1600" dirty="0" smtClean="0"/>
          </a:p>
          <a:p>
            <a:r>
              <a:rPr lang="pt-BR" sz="1600" dirty="0" smtClean="0"/>
              <a:t>Países em desenvolvimento</a:t>
            </a:r>
          </a:p>
          <a:p>
            <a:r>
              <a:rPr lang="pt-BR" sz="1600" dirty="0" smtClean="0"/>
              <a:t>25kg </a:t>
            </a:r>
            <a:r>
              <a:rPr lang="pt-BR" sz="1600" dirty="0" err="1" smtClean="0"/>
              <a:t>p.p.</a:t>
            </a:r>
            <a:r>
              <a:rPr lang="pt-BR" sz="1600" dirty="0" smtClean="0"/>
              <a:t>/ano</a:t>
            </a:r>
          </a:p>
          <a:p>
            <a:endParaRPr lang="pt-BR" sz="1600" dirty="0" smtClean="0"/>
          </a:p>
          <a:p>
            <a:pPr lvl="0"/>
            <a:r>
              <a:rPr lang="pt-BR" sz="1600" dirty="0" smtClean="0">
                <a:solidFill>
                  <a:prstClr val="white"/>
                </a:solidFill>
              </a:rPr>
              <a:t>China nos últimos 20 anos </a:t>
            </a:r>
          </a:p>
          <a:p>
            <a:pPr lvl="0"/>
            <a:r>
              <a:rPr lang="pt-BR" sz="1600" dirty="0" smtClean="0">
                <a:solidFill>
                  <a:prstClr val="white"/>
                </a:solidFill>
              </a:rPr>
              <a:t>passou de 20kg </a:t>
            </a:r>
            <a:r>
              <a:rPr lang="pt-BR" sz="1600" dirty="0" err="1" smtClean="0">
                <a:solidFill>
                  <a:prstClr val="white"/>
                </a:solidFill>
              </a:rPr>
              <a:t>p.p.</a:t>
            </a:r>
            <a:r>
              <a:rPr lang="pt-BR" sz="1600" dirty="0" smtClean="0">
                <a:solidFill>
                  <a:prstClr val="white"/>
                </a:solidFill>
              </a:rPr>
              <a:t>/ano</a:t>
            </a:r>
          </a:p>
          <a:p>
            <a:pPr lvl="0"/>
            <a:r>
              <a:rPr lang="pt-BR" sz="1600" dirty="0" smtClean="0">
                <a:solidFill>
                  <a:prstClr val="white"/>
                </a:solidFill>
              </a:rPr>
              <a:t>para 50kg </a:t>
            </a:r>
            <a:r>
              <a:rPr lang="pt-BR" sz="1600" dirty="0" err="1" smtClean="0">
                <a:solidFill>
                  <a:prstClr val="white"/>
                </a:solidFill>
              </a:rPr>
              <a:t>p.p.</a:t>
            </a:r>
            <a:r>
              <a:rPr lang="pt-BR" sz="1600" dirty="0" smtClean="0">
                <a:solidFill>
                  <a:prstClr val="white"/>
                </a:solidFill>
              </a:rPr>
              <a:t>/ano</a:t>
            </a:r>
          </a:p>
          <a:p>
            <a:endParaRPr lang="pt-BR" sz="1600" dirty="0" smtClean="0"/>
          </a:p>
        </p:txBody>
      </p:sp>
      <p:sp>
        <p:nvSpPr>
          <p:cNvPr id="5" name="CaixaDeTexto 4"/>
          <p:cNvSpPr txBox="1"/>
          <p:nvPr/>
        </p:nvSpPr>
        <p:spPr>
          <a:xfrm rot="20764835">
            <a:off x="7505730" y="1099074"/>
            <a:ext cx="160332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EUA </a:t>
            </a:r>
          </a:p>
          <a:p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120kg </a:t>
            </a:r>
            <a:r>
              <a:rPr lang="pt-BR" sz="1600" dirty="0" err="1" smtClean="0">
                <a:solidFill>
                  <a:srgbClr val="FFC000"/>
                </a:solidFill>
                <a:latin typeface="Comic Sans MS" pitchFamily="66" charset="0"/>
              </a:rPr>
              <a:t>p.p.</a:t>
            </a:r>
            <a:r>
              <a:rPr lang="pt-BR" sz="1600" dirty="0" smtClean="0">
                <a:solidFill>
                  <a:srgbClr val="FFC000"/>
                </a:solidFill>
                <a:latin typeface="Comic Sans MS" pitchFamily="66" charset="0"/>
              </a:rPr>
              <a:t>/ano!</a:t>
            </a:r>
          </a:p>
        </p:txBody>
      </p:sp>
      <p:sp>
        <p:nvSpPr>
          <p:cNvPr id="6" name="Seta dobrada 5"/>
          <p:cNvSpPr/>
          <p:nvPr/>
        </p:nvSpPr>
        <p:spPr>
          <a:xfrm rot="20704123">
            <a:off x="7008234" y="1524695"/>
            <a:ext cx="488782" cy="441567"/>
          </a:xfrm>
          <a:prstGeom prst="bentArrow">
            <a:avLst>
              <a:gd name="adj1" fmla="val 20816"/>
              <a:gd name="adj2" fmla="val 28915"/>
              <a:gd name="adj3" fmla="val 28712"/>
              <a:gd name="adj4" fmla="val 71288"/>
            </a:avLst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>
              <a:solidFill>
                <a:schemeClr val="tx1"/>
              </a:solidFill>
            </a:endParaRPr>
          </a:p>
        </p:txBody>
      </p:sp>
      <p:sp>
        <p:nvSpPr>
          <p:cNvPr id="8" name="Título 2"/>
          <p:cNvSpPr txBox="1">
            <a:spLocks/>
          </p:cNvSpPr>
          <p:nvPr/>
        </p:nvSpPr>
        <p:spPr>
          <a:xfrm>
            <a:off x="1788160" y="197620"/>
            <a:ext cx="8575040" cy="11430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660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Quanto vamos comer?</a:t>
            </a:r>
            <a:endParaRPr lang="pt-BR" sz="66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6624320" y="4378960"/>
            <a:ext cx="3607038" cy="22453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0" name="CaixaDeTexto 9"/>
          <p:cNvSpPr txBox="1"/>
          <p:nvPr/>
        </p:nvSpPr>
        <p:spPr>
          <a:xfrm>
            <a:off x="4735125" y="5819001"/>
            <a:ext cx="1864613" cy="4154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050" dirty="0" smtClean="0"/>
              <a:t>Per capita consumption</a:t>
            </a:r>
          </a:p>
          <a:p>
            <a:pPr algn="r"/>
            <a:r>
              <a:rPr lang="en-US" sz="1050" dirty="0" smtClean="0"/>
              <a:t> of livestock products (FAO)</a:t>
            </a:r>
            <a:endParaRPr lang="pt-BR" sz="1050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1489264" y="6519446"/>
            <a:ext cx="89289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dirty="0">
                <a:solidFill>
                  <a:schemeClr val="bg2">
                    <a:lumMod val="50000"/>
                    <a:lumOff val="50000"/>
                  </a:schemeClr>
                </a:solidFill>
                <a:hlinkClick r:id="rId5"/>
              </a:rPr>
              <a:t>http://www.fao.org/docrep/005/ac911e/ac911e05.htm</a:t>
            </a:r>
            <a:endParaRPr lang="pt-BR" sz="800" dirty="0">
              <a:solidFill>
                <a:schemeClr val="bg2">
                  <a:lumMod val="50000"/>
                  <a:lumOff val="50000"/>
                </a:schemeClr>
              </a:solidFill>
            </a:endParaRPr>
          </a:p>
          <a:p>
            <a:r>
              <a:rPr lang="pt-BR" sz="800" dirty="0">
                <a:solidFill>
                  <a:schemeClr val="bg2">
                    <a:lumMod val="50000"/>
                    <a:lumOff val="50000"/>
                  </a:schemeClr>
                </a:solidFill>
                <a:hlinkClick r:id="rId6"/>
              </a:rPr>
              <a:t>https://www.ted.com/talks/marcel_dicke_why_not_eat_insects</a:t>
            </a:r>
            <a:endParaRPr lang="pt-BR" sz="800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3505672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2631232" y="1296799"/>
            <a:ext cx="4968552" cy="52226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4" descr="C:\Users\lenin\Documents\Estudos\Faculdade\UFABC\2015 Q1\Transformações nos Seres Vivos e Ambiente A-diurno (BC0306)\Seminário\biomas.png"/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2725431" y="1571214"/>
            <a:ext cx="4671049" cy="4752528"/>
          </a:xfrm>
          <a:prstGeom prst="rect">
            <a:avLst/>
          </a:prstGeom>
          <a:noFill/>
        </p:spPr>
      </p:pic>
      <p:sp>
        <p:nvSpPr>
          <p:cNvPr id="17" name="CaixaDeTexto 16"/>
          <p:cNvSpPr txBox="1"/>
          <p:nvPr/>
        </p:nvSpPr>
        <p:spPr>
          <a:xfrm>
            <a:off x="7663408" y="2248532"/>
            <a:ext cx="3432350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 smtClean="0"/>
              <a:t>Número de </a:t>
            </a:r>
            <a:r>
              <a:rPr lang="pt-BR" sz="2000" dirty="0" err="1" smtClean="0"/>
              <a:t>p.a.</a:t>
            </a:r>
            <a:r>
              <a:rPr lang="pt-BR" sz="2000" dirty="0" smtClean="0"/>
              <a:t> </a:t>
            </a:r>
            <a:r>
              <a:rPr lang="pt-BR" sz="2000" dirty="0" err="1" smtClean="0"/>
              <a:t>hec</a:t>
            </a:r>
            <a:r>
              <a:rPr lang="pt-BR" sz="2000" dirty="0" smtClean="0"/>
              <a:t>/ano</a:t>
            </a:r>
          </a:p>
          <a:p>
            <a:r>
              <a:rPr lang="pt-BR" sz="2000" dirty="0" smtClean="0"/>
              <a:t>22 para batata</a:t>
            </a:r>
          </a:p>
          <a:p>
            <a:r>
              <a:rPr lang="pt-BR" sz="2000" dirty="0" smtClean="0"/>
              <a:t>19 para arroz</a:t>
            </a:r>
          </a:p>
          <a:p>
            <a:r>
              <a:rPr lang="pt-BR" sz="2000" dirty="0" smtClean="0"/>
              <a:t>1 para carne vermelha</a:t>
            </a:r>
          </a:p>
          <a:p>
            <a:endParaRPr lang="pt-BR" sz="2000" dirty="0" smtClean="0"/>
          </a:p>
          <a:p>
            <a:r>
              <a:rPr lang="pt-BR" sz="2000" dirty="0" smtClean="0"/>
              <a:t>Baixa taxa de conversão </a:t>
            </a:r>
          </a:p>
          <a:p>
            <a:r>
              <a:rPr lang="pt-BR" sz="2000" dirty="0" smtClean="0"/>
              <a:t>comida x carne</a:t>
            </a:r>
          </a:p>
          <a:p>
            <a:endParaRPr lang="pt-BR" sz="2000" dirty="0" smtClean="0"/>
          </a:p>
          <a:p>
            <a:r>
              <a:rPr lang="pt-BR" sz="2000" dirty="0" smtClean="0"/>
              <a:t>Boa parte da produção de </a:t>
            </a:r>
          </a:p>
          <a:p>
            <a:r>
              <a:rPr lang="pt-BR" sz="2000" dirty="0" smtClean="0"/>
              <a:t>grãos destinada a pecuária</a:t>
            </a:r>
          </a:p>
          <a:p>
            <a:endParaRPr lang="pt-BR" sz="2000" dirty="0" smtClean="0"/>
          </a:p>
          <a:p>
            <a:r>
              <a:rPr lang="pt-BR" sz="2000" dirty="0" smtClean="0"/>
              <a:t>Necessidades crescentes de </a:t>
            </a:r>
          </a:p>
          <a:p>
            <a:r>
              <a:rPr lang="pt-BR" sz="2000" dirty="0" smtClean="0"/>
              <a:t>água e terreno se tornam </a:t>
            </a:r>
          </a:p>
          <a:p>
            <a:r>
              <a:rPr lang="pt-BR" sz="2000" dirty="0" smtClean="0"/>
              <a:t>uma preocupação</a:t>
            </a:r>
          </a:p>
        </p:txBody>
      </p:sp>
      <p:sp>
        <p:nvSpPr>
          <p:cNvPr id="20" name="Título 2"/>
          <p:cNvSpPr txBox="1">
            <a:spLocks/>
          </p:cNvSpPr>
          <p:nvPr/>
        </p:nvSpPr>
        <p:spPr>
          <a:xfrm>
            <a:off x="1788160" y="197620"/>
            <a:ext cx="8575040" cy="11430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660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A que custo?</a:t>
            </a:r>
            <a:endParaRPr lang="pt-BR" sz="66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7" name="CaixaDeTexto 6"/>
          <p:cNvSpPr txBox="1"/>
          <p:nvPr/>
        </p:nvSpPr>
        <p:spPr>
          <a:xfrm>
            <a:off x="1489264" y="6519446"/>
            <a:ext cx="89289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dirty="0">
                <a:solidFill>
                  <a:schemeClr val="bg2">
                    <a:lumMod val="50000"/>
                    <a:lumOff val="50000"/>
                  </a:schemeClr>
                </a:solidFill>
                <a:hlinkClick r:id="rId5"/>
              </a:rPr>
              <a:t>http://www.fao.org/docrep/005/ac911e/ac911e05.htm</a:t>
            </a:r>
            <a:endParaRPr lang="pt-BR" sz="800" dirty="0">
              <a:solidFill>
                <a:schemeClr val="bg2">
                  <a:lumMod val="50000"/>
                  <a:lumOff val="50000"/>
                </a:schemeClr>
              </a:solidFill>
            </a:endParaRPr>
          </a:p>
          <a:p>
            <a:r>
              <a:rPr lang="pt-BR" sz="800" dirty="0">
                <a:solidFill>
                  <a:schemeClr val="bg2">
                    <a:lumMod val="50000"/>
                    <a:lumOff val="50000"/>
                  </a:schemeClr>
                </a:solidFill>
                <a:hlinkClick r:id="rId6"/>
              </a:rPr>
              <a:t>https://www.ted.com/talks/marcel_dicke_why_not_eat_insects</a:t>
            </a:r>
            <a:endParaRPr lang="pt-BR" sz="800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xmlns="" val="1137964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CaixaDeTexto 20"/>
          <p:cNvSpPr txBox="1"/>
          <p:nvPr/>
        </p:nvSpPr>
        <p:spPr>
          <a:xfrm>
            <a:off x="1489264" y="6519446"/>
            <a:ext cx="89289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800" dirty="0">
                <a:solidFill>
                  <a:schemeClr val="bg2">
                    <a:lumMod val="50000"/>
                    <a:lumOff val="50000"/>
                  </a:schemeClr>
                </a:solidFill>
                <a:hlinkClick r:id="rId3"/>
              </a:rPr>
              <a:t>http://www.fao.org/docrep/005/ac911e/ac911e05.htm</a:t>
            </a:r>
            <a:endParaRPr lang="pt-BR" sz="800" dirty="0">
              <a:solidFill>
                <a:schemeClr val="bg2">
                  <a:lumMod val="50000"/>
                  <a:lumOff val="50000"/>
                </a:schemeClr>
              </a:solidFill>
            </a:endParaRPr>
          </a:p>
          <a:p>
            <a:r>
              <a:rPr lang="pt-BR" sz="800" dirty="0">
                <a:solidFill>
                  <a:schemeClr val="bg2">
                    <a:lumMod val="50000"/>
                    <a:lumOff val="50000"/>
                  </a:schemeClr>
                </a:solidFill>
                <a:hlinkClick r:id="rId4"/>
              </a:rPr>
              <a:t>https://www.ted.com/talks/marcel_dicke_why_not_eat_insects</a:t>
            </a:r>
            <a:endParaRPr lang="pt-BR" sz="800" dirty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2631232" y="1296799"/>
            <a:ext cx="4968552" cy="522264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" name="Picture 4" descr="C:\Users\lenin\Documents\Estudos\Faculdade\UFABC\2015 Q1\Transformações nos Seres Vivos e Ambiente A-diurno (BC0306)\Seminário\biomas.png"/>
          <p:cNvPicPr>
            <a:picLocks noChangeAspect="1" noChangeArrowheads="1"/>
          </p:cNvPicPr>
          <p:nvPr/>
        </p:nvPicPr>
        <p:blipFill>
          <a:blip r:embed="rId6" cstate="screen"/>
          <a:srcRect/>
          <a:stretch>
            <a:fillRect/>
          </a:stretch>
        </p:blipFill>
        <p:spPr bwMode="auto">
          <a:xfrm>
            <a:off x="2725431" y="1571214"/>
            <a:ext cx="4671049" cy="4752528"/>
          </a:xfrm>
          <a:prstGeom prst="rect">
            <a:avLst/>
          </a:prstGeom>
          <a:noFill/>
        </p:spPr>
      </p:pic>
      <p:pic>
        <p:nvPicPr>
          <p:cNvPr id="6" name="Picture 5" descr="C:\Users\lenin\Documents\Estudos\Faculdade\UFABC\2015 Q1\Transformações nos Seres Vivos e Ambiente A-diurno (BC0306)\Seminário\milho.png"/>
          <p:cNvPicPr>
            <a:picLocks noChangeAspect="1" noChangeArrowheads="1"/>
          </p:cNvPicPr>
          <p:nvPr/>
        </p:nvPicPr>
        <p:blipFill>
          <a:blip r:embed="rId7" cstate="screen"/>
          <a:srcRect/>
          <a:stretch>
            <a:fillRect/>
          </a:stretch>
        </p:blipFill>
        <p:spPr bwMode="auto">
          <a:xfrm rot="20252092">
            <a:off x="3936057" y="2305426"/>
            <a:ext cx="1327027" cy="1064212"/>
          </a:xfrm>
          <a:prstGeom prst="rect">
            <a:avLst/>
          </a:prstGeom>
          <a:noFill/>
        </p:spPr>
      </p:pic>
      <p:pic>
        <p:nvPicPr>
          <p:cNvPr id="7" name="Picture 7" descr="C:\Users\lenin\Documents\Estudos\Faculdade\UFABC\2015 Q1\Transformações nos Seres Vivos e Ambiente A-diurno (BC0306)\Seminário\vaca.jpg"/>
          <p:cNvPicPr>
            <a:picLocks noChangeAspect="1" noChangeArrowheads="1"/>
          </p:cNvPicPr>
          <p:nvPr/>
        </p:nvPicPr>
        <p:blipFill>
          <a:blip r:embed="rId8" cstate="screen"/>
          <a:srcRect/>
          <a:stretch>
            <a:fillRect/>
          </a:stretch>
        </p:blipFill>
        <p:spPr bwMode="auto">
          <a:xfrm>
            <a:off x="5401701" y="3763720"/>
            <a:ext cx="912100" cy="684076"/>
          </a:xfrm>
          <a:prstGeom prst="rect">
            <a:avLst/>
          </a:prstGeom>
          <a:noFill/>
        </p:spPr>
      </p:pic>
      <p:pic>
        <p:nvPicPr>
          <p:cNvPr id="8" name="Picture 7" descr="C:\Users\lenin\Documents\Estudos\Faculdade\UFABC\2015 Q1\Transformações nos Seres Vivos e Ambiente A-diurno (BC0306)\Seminário\vaca.jpg"/>
          <p:cNvPicPr>
            <a:picLocks noChangeAspect="1" noChangeArrowheads="1"/>
          </p:cNvPicPr>
          <p:nvPr/>
        </p:nvPicPr>
        <p:blipFill>
          <a:blip r:embed="rId9" cstate="screen"/>
          <a:srcRect/>
          <a:stretch>
            <a:fillRect/>
          </a:stretch>
        </p:blipFill>
        <p:spPr bwMode="auto">
          <a:xfrm>
            <a:off x="6399651" y="3207078"/>
            <a:ext cx="813949" cy="610462"/>
          </a:xfrm>
          <a:prstGeom prst="rect">
            <a:avLst/>
          </a:prstGeom>
          <a:noFill/>
        </p:spPr>
      </p:pic>
      <p:pic>
        <p:nvPicPr>
          <p:cNvPr id="9" name="Picture 7" descr="C:\Users\lenin\Documents\Estudos\Faculdade\UFABC\2015 Q1\Transformações nos Seres Vivos e Ambiente A-diurno (BC0306)\Seminário\vaca.jpg"/>
          <p:cNvPicPr>
            <a:picLocks noChangeAspect="1" noChangeArrowheads="1"/>
          </p:cNvPicPr>
          <p:nvPr/>
        </p:nvPicPr>
        <p:blipFill>
          <a:blip r:embed="rId10" cstate="screen"/>
          <a:srcRect/>
          <a:stretch>
            <a:fillRect/>
          </a:stretch>
        </p:blipFill>
        <p:spPr bwMode="auto">
          <a:xfrm>
            <a:off x="4647455" y="4434638"/>
            <a:ext cx="576001" cy="432001"/>
          </a:xfrm>
          <a:prstGeom prst="rect">
            <a:avLst/>
          </a:prstGeom>
          <a:noFill/>
        </p:spPr>
      </p:pic>
      <p:pic>
        <p:nvPicPr>
          <p:cNvPr id="10" name="Picture 9" descr="C:\Users\lenin\Documents\Estudos\Faculdade\UFABC\2015 Q1\Transformações nos Seres Vivos e Ambiente A-diurno (BC0306)\Seminário\laranja.png"/>
          <p:cNvPicPr>
            <a:picLocks noChangeAspect="1" noChangeArrowheads="1"/>
          </p:cNvPicPr>
          <p:nvPr/>
        </p:nvPicPr>
        <p:blipFill>
          <a:blip r:embed="rId11" cstate="screen"/>
          <a:srcRect/>
          <a:stretch>
            <a:fillRect/>
          </a:stretch>
        </p:blipFill>
        <p:spPr bwMode="auto">
          <a:xfrm>
            <a:off x="5583560" y="4791254"/>
            <a:ext cx="504056" cy="418366"/>
          </a:xfrm>
          <a:prstGeom prst="rect">
            <a:avLst/>
          </a:prstGeom>
          <a:noFill/>
        </p:spPr>
      </p:pic>
      <p:cxnSp>
        <p:nvCxnSpPr>
          <p:cNvPr id="11" name="Conector reto 10"/>
          <p:cNvCxnSpPr/>
          <p:nvPr/>
        </p:nvCxnSpPr>
        <p:spPr>
          <a:xfrm>
            <a:off x="5295528" y="5243622"/>
            <a:ext cx="576064" cy="72008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Conector reto 11"/>
          <p:cNvCxnSpPr/>
          <p:nvPr/>
        </p:nvCxnSpPr>
        <p:spPr>
          <a:xfrm flipV="1">
            <a:off x="5367536" y="5243622"/>
            <a:ext cx="576064" cy="72008"/>
          </a:xfrm>
          <a:prstGeom prst="line">
            <a:avLst/>
          </a:prstGeom>
          <a:ln w="38100">
            <a:solidFill>
              <a:srgbClr val="C0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3" name="CaixaDeTexto 12"/>
          <p:cNvSpPr txBox="1"/>
          <p:nvPr/>
        </p:nvSpPr>
        <p:spPr>
          <a:xfrm rot="21017420">
            <a:off x="5079504" y="5321591"/>
            <a:ext cx="118814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1400" dirty="0" smtClean="0">
                <a:solidFill>
                  <a:srgbClr val="C00000"/>
                </a:solidFill>
                <a:latin typeface="Comic Sans MS" pitchFamily="66" charset="0"/>
              </a:rPr>
              <a:t>Transgênica</a:t>
            </a:r>
          </a:p>
        </p:txBody>
      </p:sp>
      <p:pic>
        <p:nvPicPr>
          <p:cNvPr id="14" name="Picture 7" descr="C:\Users\lenin\Documents\Estudos\Faculdade\UFABC\2015 Q1\Transformações nos Seres Vivos e Ambiente A-diurno (BC0306)\Seminário\vaca.jpg"/>
          <p:cNvPicPr>
            <a:picLocks noChangeAspect="1" noChangeArrowheads="1"/>
          </p:cNvPicPr>
          <p:nvPr/>
        </p:nvPicPr>
        <p:blipFill>
          <a:blip r:embed="rId12" cstate="screen"/>
          <a:srcRect/>
          <a:stretch>
            <a:fillRect/>
          </a:stretch>
        </p:blipFill>
        <p:spPr bwMode="auto">
          <a:xfrm>
            <a:off x="4817524" y="5936958"/>
            <a:ext cx="482988" cy="362241"/>
          </a:xfrm>
          <a:prstGeom prst="rect">
            <a:avLst/>
          </a:prstGeom>
          <a:noFill/>
        </p:spPr>
      </p:pic>
      <p:pic>
        <p:nvPicPr>
          <p:cNvPr id="15" name="Picture 10" descr="C:\Users\lenin\Documents\Estudos\Faculdade\UFABC\2015 Q1\Transformações nos Seres Vivos e Ambiente A-diurno (BC0306)\Seminário\katia.png"/>
          <p:cNvPicPr>
            <a:picLocks noChangeAspect="1" noChangeArrowheads="1"/>
          </p:cNvPicPr>
          <p:nvPr/>
        </p:nvPicPr>
        <p:blipFill>
          <a:blip r:embed="rId13" cstate="screen"/>
          <a:srcRect/>
          <a:stretch>
            <a:fillRect/>
          </a:stretch>
        </p:blipFill>
        <p:spPr bwMode="auto">
          <a:xfrm rot="845043">
            <a:off x="6699548" y="1177931"/>
            <a:ext cx="1241482" cy="1238806"/>
          </a:xfrm>
          <a:prstGeom prst="rect">
            <a:avLst/>
          </a:prstGeom>
          <a:noFill/>
        </p:spPr>
      </p:pic>
      <p:pic>
        <p:nvPicPr>
          <p:cNvPr id="16" name="Picture 11" descr="C:\Users\lenin\Documents\Estudos\Faculdade\UFABC\2015 Q1\Transformações nos Seres Vivos e Ambiente A-diurno (BC0306)\Seminário\like.png"/>
          <p:cNvPicPr>
            <a:picLocks noChangeAspect="1" noChangeArrowheads="1"/>
          </p:cNvPicPr>
          <p:nvPr/>
        </p:nvPicPr>
        <p:blipFill>
          <a:blip r:embed="rId14" cstate="screen"/>
          <a:srcRect/>
          <a:stretch>
            <a:fillRect/>
          </a:stretch>
        </p:blipFill>
        <p:spPr bwMode="auto">
          <a:xfrm rot="845043">
            <a:off x="6688764" y="1860791"/>
            <a:ext cx="629385" cy="306301"/>
          </a:xfrm>
          <a:prstGeom prst="rect">
            <a:avLst/>
          </a:prstGeom>
          <a:noFill/>
        </p:spPr>
      </p:pic>
      <p:sp>
        <p:nvSpPr>
          <p:cNvPr id="20" name="Título 2"/>
          <p:cNvSpPr txBox="1">
            <a:spLocks/>
          </p:cNvSpPr>
          <p:nvPr/>
        </p:nvSpPr>
        <p:spPr>
          <a:xfrm>
            <a:off x="1788160" y="197620"/>
            <a:ext cx="8575040" cy="11430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660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A que custo?</a:t>
            </a:r>
            <a:endParaRPr lang="pt-BR" sz="66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9" name="CaixaDeTexto 18"/>
          <p:cNvSpPr txBox="1"/>
          <p:nvPr/>
        </p:nvSpPr>
        <p:spPr>
          <a:xfrm>
            <a:off x="7663408" y="2248532"/>
            <a:ext cx="3432350" cy="440120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000" dirty="0" smtClean="0"/>
              <a:t>Número de </a:t>
            </a:r>
            <a:r>
              <a:rPr lang="pt-BR" sz="2000" dirty="0" err="1" smtClean="0"/>
              <a:t>p.a.</a:t>
            </a:r>
            <a:r>
              <a:rPr lang="pt-BR" sz="2000" dirty="0" smtClean="0"/>
              <a:t> </a:t>
            </a:r>
            <a:r>
              <a:rPr lang="pt-BR" sz="2000" dirty="0" err="1" smtClean="0"/>
              <a:t>hec</a:t>
            </a:r>
            <a:r>
              <a:rPr lang="pt-BR" sz="2000" dirty="0" smtClean="0"/>
              <a:t>/ano</a:t>
            </a:r>
          </a:p>
          <a:p>
            <a:r>
              <a:rPr lang="pt-BR" sz="2000" dirty="0" smtClean="0"/>
              <a:t>22 para batata</a:t>
            </a:r>
          </a:p>
          <a:p>
            <a:r>
              <a:rPr lang="pt-BR" sz="2000" dirty="0" smtClean="0"/>
              <a:t>19 para arroz</a:t>
            </a:r>
          </a:p>
          <a:p>
            <a:r>
              <a:rPr lang="pt-BR" sz="2000" dirty="0" smtClean="0"/>
              <a:t>1 para carne vermelha</a:t>
            </a:r>
          </a:p>
          <a:p>
            <a:endParaRPr lang="pt-BR" sz="2000" dirty="0" smtClean="0"/>
          </a:p>
          <a:p>
            <a:r>
              <a:rPr lang="pt-BR" sz="2000" dirty="0" smtClean="0"/>
              <a:t>Baixa taxa de conversão </a:t>
            </a:r>
          </a:p>
          <a:p>
            <a:r>
              <a:rPr lang="pt-BR" sz="2000" dirty="0" smtClean="0"/>
              <a:t>comida x carne</a:t>
            </a:r>
          </a:p>
          <a:p>
            <a:endParaRPr lang="pt-BR" sz="2000" dirty="0" smtClean="0"/>
          </a:p>
          <a:p>
            <a:r>
              <a:rPr lang="pt-BR" sz="2000" dirty="0" smtClean="0"/>
              <a:t>Boa parte da produção de </a:t>
            </a:r>
          </a:p>
          <a:p>
            <a:r>
              <a:rPr lang="pt-BR" sz="2000" dirty="0" smtClean="0"/>
              <a:t>grãos destinada a pecuária</a:t>
            </a:r>
          </a:p>
          <a:p>
            <a:endParaRPr lang="pt-BR" sz="2000" dirty="0" smtClean="0"/>
          </a:p>
          <a:p>
            <a:r>
              <a:rPr lang="pt-BR" sz="2000" dirty="0" smtClean="0"/>
              <a:t>Necessidades crescentes de </a:t>
            </a:r>
          </a:p>
          <a:p>
            <a:r>
              <a:rPr lang="pt-BR" sz="2000" dirty="0" smtClean="0"/>
              <a:t>água e terreno se tornam </a:t>
            </a:r>
          </a:p>
          <a:p>
            <a:r>
              <a:rPr lang="pt-BR" sz="2000" dirty="0" smtClean="0"/>
              <a:t>uma preocupação</a:t>
            </a:r>
          </a:p>
        </p:txBody>
      </p:sp>
    </p:spTree>
    <p:extLst>
      <p:ext uri="{BB962C8B-B14F-4D97-AF65-F5344CB8AC3E}">
        <p14:creationId xmlns:p14="http://schemas.microsoft.com/office/powerpoint/2010/main" xmlns="" val="32610864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644329" y="2815670"/>
            <a:ext cx="176843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800" dirty="0" smtClean="0"/>
              <a:t>10kg de </a:t>
            </a:r>
          </a:p>
          <a:p>
            <a:pPr algn="ctr"/>
            <a:r>
              <a:rPr lang="pt-BR" sz="2800" dirty="0" smtClean="0"/>
              <a:t>ração</a:t>
            </a:r>
            <a:endParaRPr lang="pt-BR" sz="2800" dirty="0"/>
          </a:p>
        </p:txBody>
      </p:sp>
      <p:sp>
        <p:nvSpPr>
          <p:cNvPr id="4" name="Seta para a direita 3"/>
          <p:cNvSpPr/>
          <p:nvPr/>
        </p:nvSpPr>
        <p:spPr>
          <a:xfrm>
            <a:off x="3394616" y="3021534"/>
            <a:ext cx="2498184" cy="504056"/>
          </a:xfrm>
          <a:prstGeom prst="rightArrow">
            <a:avLst>
              <a:gd name="adj1" fmla="val 39223"/>
              <a:gd name="adj2" fmla="val 76942"/>
            </a:avLst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Picture 2" descr="C:\Users\lenin\Documents\Estudos\Faculdade\UFABC\2015 Q1\Transformações nos Seres Vivos e Ambiente A-diurno (BC0306)\Seminário\vaca.jpg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404080" y="1410451"/>
            <a:ext cx="1440160" cy="1080120"/>
          </a:xfrm>
          <a:prstGeom prst="rect">
            <a:avLst/>
          </a:prstGeom>
          <a:noFill/>
        </p:spPr>
      </p:pic>
      <p:sp>
        <p:nvSpPr>
          <p:cNvPr id="6" name="CaixaDeTexto 5"/>
          <p:cNvSpPr txBox="1"/>
          <p:nvPr/>
        </p:nvSpPr>
        <p:spPr>
          <a:xfrm>
            <a:off x="6251816" y="1571214"/>
            <a:ext cx="11528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 smtClean="0"/>
              <a:t>1kg de </a:t>
            </a:r>
          </a:p>
          <a:p>
            <a:pPr algn="ctr"/>
            <a:r>
              <a:rPr lang="pt-BR" sz="2000" dirty="0" smtClean="0"/>
              <a:t>carne</a:t>
            </a:r>
            <a:endParaRPr lang="pt-BR" sz="2000" dirty="0"/>
          </a:p>
        </p:txBody>
      </p:sp>
      <p:pic>
        <p:nvPicPr>
          <p:cNvPr id="7" name="Picture 4" descr="C:\Users\lenin\Documents\Estudos\Faculdade\UFABC\2015 Q1\Transformações nos Seres Vivos e Ambiente A-diurno (BC0306)\Seminário\porco.jpg"/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7341125" y="2769550"/>
            <a:ext cx="1584176" cy="1063569"/>
          </a:xfrm>
          <a:prstGeom prst="rect">
            <a:avLst/>
          </a:prstGeom>
          <a:noFill/>
        </p:spPr>
      </p:pic>
      <p:sp>
        <p:nvSpPr>
          <p:cNvPr id="8" name="CaixaDeTexto 7"/>
          <p:cNvSpPr txBox="1"/>
          <p:nvPr/>
        </p:nvSpPr>
        <p:spPr>
          <a:xfrm>
            <a:off x="6240904" y="2953099"/>
            <a:ext cx="11528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 smtClean="0"/>
              <a:t>3kg de </a:t>
            </a:r>
          </a:p>
          <a:p>
            <a:pPr algn="ctr"/>
            <a:r>
              <a:rPr lang="pt-BR" sz="2000" dirty="0" smtClean="0"/>
              <a:t>carne</a:t>
            </a:r>
            <a:endParaRPr lang="pt-BR" sz="2000" dirty="0"/>
          </a:p>
        </p:txBody>
      </p:sp>
      <p:sp>
        <p:nvSpPr>
          <p:cNvPr id="9" name="CaixaDeTexto 8"/>
          <p:cNvSpPr txBox="1"/>
          <p:nvPr/>
        </p:nvSpPr>
        <p:spPr>
          <a:xfrm>
            <a:off x="6247519" y="4230069"/>
            <a:ext cx="11528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 smtClean="0"/>
              <a:t>5kg de </a:t>
            </a:r>
          </a:p>
          <a:p>
            <a:pPr algn="ctr"/>
            <a:r>
              <a:rPr lang="pt-BR" sz="2000" dirty="0" smtClean="0"/>
              <a:t>carne</a:t>
            </a:r>
          </a:p>
        </p:txBody>
      </p:sp>
      <p:pic>
        <p:nvPicPr>
          <p:cNvPr id="10" name="Picture 5" descr="C:\Users\lenin\Documents\Estudos\Faculdade\UFABC\2015 Q1\Transformações nos Seres Vivos e Ambiente A-diurno (BC0306)\Seminário\galinha.jpg"/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7686927" y="4101906"/>
            <a:ext cx="941289" cy="941289"/>
          </a:xfrm>
          <a:prstGeom prst="rect">
            <a:avLst/>
          </a:prstGeom>
          <a:noFill/>
        </p:spPr>
      </p:pic>
      <p:sp>
        <p:nvSpPr>
          <p:cNvPr id="13" name="Seta para a direita 12"/>
          <p:cNvSpPr/>
          <p:nvPr/>
        </p:nvSpPr>
        <p:spPr>
          <a:xfrm rot="7571264">
            <a:off x="2938129" y="3710503"/>
            <a:ext cx="1707982" cy="504056"/>
          </a:xfrm>
          <a:prstGeom prst="rightArrow">
            <a:avLst>
              <a:gd name="adj1" fmla="val 39223"/>
              <a:gd name="adj2" fmla="val 76942"/>
            </a:avLst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4" name="Picture 7" descr="C:\Users\lenin\Documents\Estudos\Faculdade\UFABC\2015 Q1\Transformações nos Seres Vivos e Ambiente A-diurno (BC0306)\Seminário\coco.jpg"/>
          <p:cNvPicPr>
            <a:picLocks noChangeAspect="1" noChangeArrowheads="1"/>
          </p:cNvPicPr>
          <p:nvPr/>
        </p:nvPicPr>
        <p:blipFill>
          <a:blip r:embed="rId6" cstate="screen"/>
          <a:srcRect/>
          <a:stretch>
            <a:fillRect/>
          </a:stretch>
        </p:blipFill>
        <p:spPr bwMode="auto">
          <a:xfrm>
            <a:off x="2387392" y="5157014"/>
            <a:ext cx="925612" cy="704448"/>
          </a:xfrm>
          <a:prstGeom prst="rect">
            <a:avLst/>
          </a:prstGeom>
          <a:noFill/>
        </p:spPr>
      </p:pic>
      <p:sp>
        <p:nvSpPr>
          <p:cNvPr id="23" name="CaixaDeTexto 22"/>
          <p:cNvSpPr txBox="1"/>
          <p:nvPr/>
        </p:nvSpPr>
        <p:spPr>
          <a:xfrm>
            <a:off x="1489264" y="6519446"/>
            <a:ext cx="89289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800" dirty="0" smtClean="0">
              <a:solidFill>
                <a:schemeClr val="bg2">
                  <a:lumMod val="50000"/>
                  <a:lumOff val="50000"/>
                </a:schemeClr>
              </a:solidFill>
              <a:hlinkClick r:id="rId7"/>
            </a:endParaRPr>
          </a:p>
          <a:p>
            <a:r>
              <a:rPr lang="pt-BR" sz="800" dirty="0" smtClean="0">
                <a:solidFill>
                  <a:schemeClr val="bg2">
                    <a:lumMod val="50000"/>
                    <a:lumOff val="50000"/>
                  </a:schemeClr>
                </a:solidFill>
                <a:hlinkClick r:id="rId7"/>
              </a:rPr>
              <a:t>https://www.ted.com/talks/marcel_dicke_why_not_eat_insects</a:t>
            </a:r>
            <a:endParaRPr lang="pt-BR" sz="800" dirty="0" smtClean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7" name="Título 2"/>
          <p:cNvSpPr txBox="1">
            <a:spLocks/>
          </p:cNvSpPr>
          <p:nvPr/>
        </p:nvSpPr>
        <p:spPr>
          <a:xfrm>
            <a:off x="1788160" y="197620"/>
            <a:ext cx="8575040" cy="11430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660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E como fazer mais?</a:t>
            </a:r>
            <a:endParaRPr lang="pt-BR" sz="66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448656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/>
          <p:cNvSpPr txBox="1"/>
          <p:nvPr/>
        </p:nvSpPr>
        <p:spPr>
          <a:xfrm>
            <a:off x="1644329" y="2815670"/>
            <a:ext cx="1768433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800" dirty="0" smtClean="0"/>
              <a:t>10kg de </a:t>
            </a:r>
          </a:p>
          <a:p>
            <a:pPr algn="ctr"/>
            <a:r>
              <a:rPr lang="pt-BR" sz="2800" dirty="0" smtClean="0"/>
              <a:t>ração</a:t>
            </a:r>
            <a:endParaRPr lang="pt-BR" sz="2800" dirty="0"/>
          </a:p>
        </p:txBody>
      </p:sp>
      <p:pic>
        <p:nvPicPr>
          <p:cNvPr id="5" name="Picture 2" descr="C:\Users\lenin\Documents\Estudos\Faculdade\UFABC\2015 Q1\Transformações nos Seres Vivos e Ambiente A-diurno (BC0306)\Seminário\vaca.jpg"/>
          <p:cNvPicPr>
            <a:picLocks noChangeAspect="1" noChangeArrowheads="1"/>
          </p:cNvPicPr>
          <p:nvPr/>
        </p:nvPicPr>
        <p:blipFill>
          <a:blip r:embed="rId3" cstate="screen"/>
          <a:srcRect/>
          <a:stretch>
            <a:fillRect/>
          </a:stretch>
        </p:blipFill>
        <p:spPr bwMode="auto">
          <a:xfrm>
            <a:off x="7404080" y="1410451"/>
            <a:ext cx="1440160" cy="1080120"/>
          </a:xfrm>
          <a:prstGeom prst="rect">
            <a:avLst/>
          </a:prstGeom>
          <a:noFill/>
        </p:spPr>
      </p:pic>
      <p:sp>
        <p:nvSpPr>
          <p:cNvPr id="6" name="CaixaDeTexto 5"/>
          <p:cNvSpPr txBox="1"/>
          <p:nvPr/>
        </p:nvSpPr>
        <p:spPr>
          <a:xfrm>
            <a:off x="6251816" y="1571214"/>
            <a:ext cx="11528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 smtClean="0"/>
              <a:t>1kg de </a:t>
            </a:r>
          </a:p>
          <a:p>
            <a:pPr algn="ctr"/>
            <a:r>
              <a:rPr lang="pt-BR" sz="2000" dirty="0" smtClean="0"/>
              <a:t>carne</a:t>
            </a:r>
            <a:endParaRPr lang="pt-BR" sz="2000" dirty="0"/>
          </a:p>
        </p:txBody>
      </p:sp>
      <p:pic>
        <p:nvPicPr>
          <p:cNvPr id="7" name="Picture 4" descr="C:\Users\lenin\Documents\Estudos\Faculdade\UFABC\2015 Q1\Transformações nos Seres Vivos e Ambiente A-diurno (BC0306)\Seminário\porco.jpg"/>
          <p:cNvPicPr>
            <a:picLocks noChangeAspect="1" noChangeArrowheads="1"/>
          </p:cNvPicPr>
          <p:nvPr/>
        </p:nvPicPr>
        <p:blipFill>
          <a:blip r:embed="rId4" cstate="screen"/>
          <a:srcRect/>
          <a:stretch>
            <a:fillRect/>
          </a:stretch>
        </p:blipFill>
        <p:spPr bwMode="auto">
          <a:xfrm>
            <a:off x="7341125" y="2769550"/>
            <a:ext cx="1584176" cy="1063569"/>
          </a:xfrm>
          <a:prstGeom prst="rect">
            <a:avLst/>
          </a:prstGeom>
          <a:noFill/>
        </p:spPr>
      </p:pic>
      <p:sp>
        <p:nvSpPr>
          <p:cNvPr id="8" name="CaixaDeTexto 7"/>
          <p:cNvSpPr txBox="1"/>
          <p:nvPr/>
        </p:nvSpPr>
        <p:spPr>
          <a:xfrm>
            <a:off x="6240904" y="2953099"/>
            <a:ext cx="1152881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 smtClean="0"/>
              <a:t>3kg de </a:t>
            </a:r>
          </a:p>
          <a:p>
            <a:pPr algn="ctr"/>
            <a:r>
              <a:rPr lang="pt-BR" sz="2000" dirty="0" smtClean="0"/>
              <a:t>carne</a:t>
            </a:r>
            <a:endParaRPr lang="pt-BR" sz="2000" dirty="0"/>
          </a:p>
        </p:txBody>
      </p:sp>
      <p:sp>
        <p:nvSpPr>
          <p:cNvPr id="9" name="CaixaDeTexto 8"/>
          <p:cNvSpPr txBox="1"/>
          <p:nvPr/>
        </p:nvSpPr>
        <p:spPr>
          <a:xfrm>
            <a:off x="6247519" y="4230069"/>
            <a:ext cx="11528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 smtClean="0"/>
              <a:t>5kg de </a:t>
            </a:r>
          </a:p>
          <a:p>
            <a:pPr algn="ctr"/>
            <a:r>
              <a:rPr lang="pt-BR" sz="2000" dirty="0" smtClean="0"/>
              <a:t>carne</a:t>
            </a:r>
          </a:p>
        </p:txBody>
      </p:sp>
      <p:pic>
        <p:nvPicPr>
          <p:cNvPr id="10" name="Picture 5" descr="C:\Users\lenin\Documents\Estudos\Faculdade\UFABC\2015 Q1\Transformações nos Seres Vivos e Ambiente A-diurno (BC0306)\Seminário\galinha.jpg"/>
          <p:cNvPicPr>
            <a:picLocks noChangeAspect="1" noChangeArrowheads="1"/>
          </p:cNvPicPr>
          <p:nvPr/>
        </p:nvPicPr>
        <p:blipFill>
          <a:blip r:embed="rId5" cstate="screen"/>
          <a:srcRect/>
          <a:stretch>
            <a:fillRect/>
          </a:stretch>
        </p:blipFill>
        <p:spPr bwMode="auto">
          <a:xfrm>
            <a:off x="7686927" y="4101906"/>
            <a:ext cx="941289" cy="941289"/>
          </a:xfrm>
          <a:prstGeom prst="rect">
            <a:avLst/>
          </a:prstGeom>
          <a:noFill/>
        </p:spPr>
      </p:pic>
      <p:pic>
        <p:nvPicPr>
          <p:cNvPr id="11" name="Picture 6" descr="C:\Users\lenin\Documents\Estudos\Faculdade\UFABC\2015 Q1\Transformações nos Seres Vivos e Ambiente A-diurno (BC0306)\Seminário\gafanhoto.jpg"/>
          <p:cNvPicPr>
            <a:picLocks noChangeAspect="1" noChangeArrowheads="1"/>
          </p:cNvPicPr>
          <p:nvPr/>
        </p:nvPicPr>
        <p:blipFill>
          <a:blip r:embed="rId6" cstate="screen"/>
          <a:srcRect/>
          <a:stretch>
            <a:fillRect/>
          </a:stretch>
        </p:blipFill>
        <p:spPr bwMode="auto">
          <a:xfrm>
            <a:off x="7619832" y="5370891"/>
            <a:ext cx="1071339" cy="1066447"/>
          </a:xfrm>
          <a:prstGeom prst="rect">
            <a:avLst/>
          </a:prstGeom>
          <a:noFill/>
        </p:spPr>
      </p:pic>
      <p:sp>
        <p:nvSpPr>
          <p:cNvPr id="12" name="CaixaDeTexto 11"/>
          <p:cNvSpPr txBox="1"/>
          <p:nvPr/>
        </p:nvSpPr>
        <p:spPr>
          <a:xfrm>
            <a:off x="6252704" y="5596187"/>
            <a:ext cx="115288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 smtClean="0"/>
              <a:t>9kg de </a:t>
            </a:r>
          </a:p>
          <a:p>
            <a:pPr algn="ctr"/>
            <a:r>
              <a:rPr lang="pt-BR" sz="2000" dirty="0" smtClean="0"/>
              <a:t>proteína</a:t>
            </a:r>
          </a:p>
        </p:txBody>
      </p:sp>
      <p:pic>
        <p:nvPicPr>
          <p:cNvPr id="14" name="Picture 7" descr="C:\Users\lenin\Documents\Estudos\Faculdade\UFABC\2015 Q1\Transformações nos Seres Vivos e Ambiente A-diurno (BC0306)\Seminário\coco.jpg"/>
          <p:cNvPicPr>
            <a:picLocks noChangeAspect="1" noChangeArrowheads="1"/>
          </p:cNvPicPr>
          <p:nvPr/>
        </p:nvPicPr>
        <p:blipFill>
          <a:blip r:embed="rId7" cstate="screen"/>
          <a:srcRect/>
          <a:stretch>
            <a:fillRect/>
          </a:stretch>
        </p:blipFill>
        <p:spPr bwMode="auto">
          <a:xfrm>
            <a:off x="2387392" y="5157014"/>
            <a:ext cx="925612" cy="704448"/>
          </a:xfrm>
          <a:prstGeom prst="rect">
            <a:avLst/>
          </a:prstGeom>
          <a:noFill/>
        </p:spPr>
      </p:pic>
      <p:sp>
        <p:nvSpPr>
          <p:cNvPr id="23" name="CaixaDeTexto 22"/>
          <p:cNvSpPr txBox="1"/>
          <p:nvPr/>
        </p:nvSpPr>
        <p:spPr>
          <a:xfrm>
            <a:off x="1489264" y="6519446"/>
            <a:ext cx="892899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pt-BR" sz="800" dirty="0" smtClean="0">
              <a:solidFill>
                <a:schemeClr val="bg2">
                  <a:lumMod val="50000"/>
                  <a:lumOff val="50000"/>
                </a:schemeClr>
              </a:solidFill>
              <a:hlinkClick r:id="rId8"/>
            </a:endParaRPr>
          </a:p>
          <a:p>
            <a:r>
              <a:rPr lang="pt-BR" sz="800" dirty="0" smtClean="0">
                <a:solidFill>
                  <a:schemeClr val="bg2">
                    <a:lumMod val="50000"/>
                    <a:lumOff val="50000"/>
                  </a:schemeClr>
                </a:solidFill>
                <a:hlinkClick r:id="rId8"/>
              </a:rPr>
              <a:t>https://www.ted.com/talks/marcel_dicke_why_not_eat_insects</a:t>
            </a:r>
            <a:endParaRPr lang="pt-BR" sz="800" dirty="0" smtClean="0">
              <a:solidFill>
                <a:schemeClr val="bg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37" name="Título 2"/>
          <p:cNvSpPr txBox="1">
            <a:spLocks/>
          </p:cNvSpPr>
          <p:nvPr/>
        </p:nvSpPr>
        <p:spPr>
          <a:xfrm>
            <a:off x="1788160" y="197620"/>
            <a:ext cx="8575040" cy="11430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sz="660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E como fazer mais?</a:t>
            </a:r>
            <a:endParaRPr lang="pt-BR" sz="6600" dirty="0">
              <a:solidFill>
                <a:schemeClr val="accent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16" name="Seta para a direita 15"/>
          <p:cNvSpPr/>
          <p:nvPr/>
        </p:nvSpPr>
        <p:spPr>
          <a:xfrm>
            <a:off x="3394616" y="3021534"/>
            <a:ext cx="2498184" cy="504056"/>
          </a:xfrm>
          <a:prstGeom prst="rightArrow">
            <a:avLst>
              <a:gd name="adj1" fmla="val 39223"/>
              <a:gd name="adj2" fmla="val 76942"/>
            </a:avLst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Seta para a direita 16"/>
          <p:cNvSpPr/>
          <p:nvPr/>
        </p:nvSpPr>
        <p:spPr>
          <a:xfrm rot="7571264">
            <a:off x="2938129" y="3710503"/>
            <a:ext cx="1707982" cy="504056"/>
          </a:xfrm>
          <a:prstGeom prst="rightArrow">
            <a:avLst>
              <a:gd name="adj1" fmla="val 39223"/>
              <a:gd name="adj2" fmla="val 76942"/>
            </a:avLst>
          </a:prstGeom>
          <a:solidFill>
            <a:schemeClr val="tx1">
              <a:lumMod val="95000"/>
            </a:schemeClr>
          </a:solidFill>
          <a:ln>
            <a:solidFill>
              <a:schemeClr val="tx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xmlns="" val="3559114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acetado">
  <a:themeElements>
    <a:clrScheme name="Facetado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ado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ado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Facet" id="{C0C680CD-088A-49FC-A102-D699147F32B2}" vid="{8C59B386-999D-4CB6-B907-9F3997C027CC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440</TotalTime>
  <Words>624</Words>
  <Application>Microsoft Office PowerPoint</Application>
  <PresentationFormat>Personalizar</PresentationFormat>
  <Paragraphs>229</Paragraphs>
  <Slides>13</Slides>
  <Notes>13</Notes>
  <HiddenSlides>1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13</vt:i4>
      </vt:variant>
    </vt:vector>
  </HeadingPairs>
  <TitlesOfParts>
    <vt:vector size="14" baseType="lpstr">
      <vt:lpstr>Facetado</vt:lpstr>
      <vt:lpstr>Tecnologias que ajudam ou podem ajudar na preservação da natureza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 </dc:creator>
  <cp:lastModifiedBy>Lenin Cristi</cp:lastModifiedBy>
  <cp:revision>70</cp:revision>
  <dcterms:created xsi:type="dcterms:W3CDTF">2014-09-12T02:18:09Z</dcterms:created>
  <dcterms:modified xsi:type="dcterms:W3CDTF">2016-12-13T15:18:29Z</dcterms:modified>
</cp:coreProperties>
</file>

<file path=docProps/thumbnail.jpeg>
</file>